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358" r:id="rId2"/>
    <p:sldId id="361" r:id="rId3"/>
    <p:sldId id="362" r:id="rId4"/>
    <p:sldId id="363" r:id="rId5"/>
    <p:sldId id="364" r:id="rId6"/>
    <p:sldId id="256" r:id="rId7"/>
    <p:sldId id="261" r:id="rId8"/>
    <p:sldId id="257" r:id="rId9"/>
    <p:sldId id="308" r:id="rId10"/>
    <p:sldId id="309" r:id="rId11"/>
    <p:sldId id="310" r:id="rId12"/>
    <p:sldId id="262" r:id="rId13"/>
    <p:sldId id="263" r:id="rId14"/>
    <p:sldId id="311" r:id="rId15"/>
    <p:sldId id="258" r:id="rId16"/>
    <p:sldId id="265" r:id="rId17"/>
    <p:sldId id="264" r:id="rId18"/>
    <p:sldId id="312" r:id="rId19"/>
    <p:sldId id="267" r:id="rId20"/>
    <p:sldId id="314" r:id="rId21"/>
    <p:sldId id="313" r:id="rId22"/>
    <p:sldId id="259" r:id="rId23"/>
    <p:sldId id="266" r:id="rId24"/>
    <p:sldId id="316" r:id="rId25"/>
    <p:sldId id="326" r:id="rId26"/>
    <p:sldId id="318" r:id="rId27"/>
    <p:sldId id="270" r:id="rId28"/>
    <p:sldId id="317" r:id="rId29"/>
    <p:sldId id="269" r:id="rId30"/>
    <p:sldId id="319" r:id="rId31"/>
    <p:sldId id="323" r:id="rId32"/>
    <p:sldId id="327" r:id="rId33"/>
    <p:sldId id="324" r:id="rId34"/>
    <p:sldId id="280" r:id="rId35"/>
    <p:sldId id="334" r:id="rId36"/>
    <p:sldId id="273" r:id="rId37"/>
    <p:sldId id="332" r:id="rId38"/>
    <p:sldId id="333" r:id="rId39"/>
    <p:sldId id="275" r:id="rId40"/>
    <p:sldId id="331" r:id="rId41"/>
    <p:sldId id="321" r:id="rId42"/>
    <p:sldId id="328" r:id="rId43"/>
    <p:sldId id="357" r:id="rId44"/>
    <p:sldId id="329" r:id="rId45"/>
    <p:sldId id="320" r:id="rId46"/>
    <p:sldId id="307" r:id="rId47"/>
    <p:sldId id="260" r:id="rId48"/>
    <p:sldId id="268" r:id="rId49"/>
    <p:sldId id="336" r:id="rId50"/>
    <p:sldId id="282" r:id="rId51"/>
    <p:sldId id="283" r:id="rId52"/>
    <p:sldId id="284" r:id="rId53"/>
    <p:sldId id="337" r:id="rId54"/>
    <p:sldId id="356" r:id="rId55"/>
    <p:sldId id="338" r:id="rId56"/>
    <p:sldId id="340" r:id="rId57"/>
    <p:sldId id="343" r:id="rId58"/>
    <p:sldId id="344" r:id="rId59"/>
    <p:sldId id="277" r:id="rId60"/>
    <p:sldId id="278" r:id="rId61"/>
    <p:sldId id="287" r:id="rId62"/>
    <p:sldId id="286" r:id="rId63"/>
    <p:sldId id="288" r:id="rId64"/>
    <p:sldId id="289" r:id="rId65"/>
    <p:sldId id="345" r:id="rId66"/>
    <p:sldId id="290" r:id="rId67"/>
    <p:sldId id="305" r:id="rId68"/>
    <p:sldId id="346" r:id="rId69"/>
    <p:sldId id="291" r:id="rId70"/>
    <p:sldId id="347" r:id="rId71"/>
    <p:sldId id="292" r:id="rId72"/>
    <p:sldId id="293" r:id="rId73"/>
    <p:sldId id="365" r:id="rId74"/>
    <p:sldId id="359" r:id="rId75"/>
    <p:sldId id="360" r:id="rId76"/>
    <p:sldId id="366" r:id="rId77"/>
    <p:sldId id="367" r:id="rId78"/>
    <p:sldId id="348" r:id="rId79"/>
    <p:sldId id="294" r:id="rId80"/>
    <p:sldId id="351" r:id="rId81"/>
    <p:sldId id="298" r:id="rId82"/>
    <p:sldId id="295" r:id="rId83"/>
    <p:sldId id="349" r:id="rId84"/>
    <p:sldId id="296" r:id="rId85"/>
    <p:sldId id="304" r:id="rId86"/>
    <p:sldId id="299" r:id="rId87"/>
    <p:sldId id="352" r:id="rId88"/>
    <p:sldId id="302" r:id="rId89"/>
    <p:sldId id="300" r:id="rId90"/>
    <p:sldId id="354" r:id="rId91"/>
    <p:sldId id="301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FA669-DB57-3B48-9E2F-74672DE84A6F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15EF-506B-2B48-86F8-CA45DB1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1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08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hat</a:t>
            </a:r>
          </a:p>
          <a:p>
            <a:r>
              <a:rPr lang="en-US" dirty="0"/>
              <a:t>Change to father and son’s height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93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of Residuals</a:t>
            </a:r>
          </a:p>
          <a:p>
            <a:r>
              <a:rPr lang="en-US" dirty="0"/>
              <a:t>Introduction to </a:t>
            </a:r>
            <a:r>
              <a:rPr lang="en-US" dirty="0" err="1"/>
              <a:t>lm</a:t>
            </a:r>
            <a:r>
              <a:rPr lang="en-US" dirty="0"/>
              <a:t>, which uses least square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03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 means and consequences of violating assumptions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Independence of errors are most likely to be violated in time-series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Detailed examples are introduced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84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R-square equals to the square of Pearson Correlation Coefficient between X and Y. Surprise!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50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the socioeconomic background of the data match yours? Remember, this is a dataset collect at 19</a:t>
            </a:r>
            <a:r>
              <a:rPr lang="en-US" baseline="30000" dirty="0"/>
              <a:t>th</a:t>
            </a:r>
            <a:r>
              <a:rPr lang="en-US" dirty="0"/>
              <a:t> century from families residing in London.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51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 means and consequences of violating assumptions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Independence of errors are most likely to be violated in time-series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9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privefl.github.io</a:t>
            </a:r>
            <a:r>
              <a:rPr lang="en-US" dirty="0"/>
              <a:t>/R-presentation/ggplot2.html</a:t>
            </a:r>
          </a:p>
          <a:p>
            <a:r>
              <a:rPr lang="en-US" dirty="0"/>
              <a:t>https://r4ds.had.co.nz/data-</a:t>
            </a:r>
            <a:r>
              <a:rPr lang="en-US" dirty="0" err="1"/>
              <a:t>visualisation.html</a:t>
            </a:r>
            <a:endParaRPr lang="en-US" dirty="0"/>
          </a:p>
          <a:p>
            <a:r>
              <a:rPr lang="en-US" dirty="0"/>
              <a:t>https://ytliu0.github.io/Stat390EF-R-Independent-Study-archive/</a:t>
            </a:r>
            <a:r>
              <a:rPr lang="en-US" dirty="0" err="1"/>
              <a:t>RMarkdownExercises</a:t>
            </a:r>
            <a:r>
              <a:rPr lang="en-US" dirty="0"/>
              <a:t>/</a:t>
            </a:r>
            <a:r>
              <a:rPr lang="en-US" dirty="0" err="1"/>
              <a:t>Galton_solution.html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61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60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46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1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38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 of codes</a:t>
            </a:r>
          </a:p>
          <a:p>
            <a:r>
              <a:rPr lang="en-US" dirty="0"/>
              <a:t>Load Load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90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down codes into how to load datasets and how to map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2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74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geom_abline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03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Especially font sizes of axes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3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line and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0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Color-blind friendly </a:t>
            </a:r>
            <a:r>
              <a:rPr lang="en-US" dirty="0" err="1"/>
              <a:t>platte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00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of Regression Line</a:t>
            </a:r>
          </a:p>
          <a:p>
            <a:r>
              <a:rPr lang="en-US" dirty="0"/>
              <a:t>Painting tools in your laptop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86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of Regression Line</a:t>
            </a:r>
          </a:p>
          <a:p>
            <a:r>
              <a:rPr lang="en-US" dirty="0"/>
              <a:t>Painting tools in your laptop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43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Definition: The dependence between two variables. Usually correlation indicates the extent to which the two variables fluctuate with each 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32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An approach for modelling the relationship between a quantitative response </a:t>
            </a:r>
            <a:r>
              <a:rPr lang="en-US" sz="1200" i="1" dirty="0"/>
              <a:t>Y</a:t>
            </a:r>
            <a:r>
              <a:rPr lang="en-US" sz="1200" dirty="0"/>
              <a:t> and a single predictor variable </a:t>
            </a:r>
            <a:r>
              <a:rPr lang="en-US" sz="1200" i="1" dirty="0"/>
              <a:t>X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02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 of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1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9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Knowing what relationship you are assuming and modelling is important in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51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hat</a:t>
            </a:r>
          </a:p>
          <a:p>
            <a:r>
              <a:rPr lang="en-US" dirty="0"/>
              <a:t>Change to father and son’s height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15EF-506B-2B48-86F8-CA45DB1144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8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8A78-93FB-9A42-8B39-947ACBD13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6F6D4-2AA1-8B4B-B3C9-49597E0E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3684A-34CA-E14A-95B8-D95FBA99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B95B5-DB0F-AB4F-9917-3EB81097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B256-39C8-7F46-9543-44448023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6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97AB-2E81-464B-9794-81563527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727B6-D437-2643-8307-7618FCD16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07F36-9595-844D-BAE0-AB00A3AB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BA53-E706-EF4D-B607-C22EA2D0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E4976-77EA-5A41-909F-270867F4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1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34E89-8066-5440-ADE5-2B4284750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5B0E3-79B8-774B-A73B-857A80208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0CACA-485F-ED46-BB53-B406DBCE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C7997-4AC6-0C42-8E09-A7FA6A5F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E30A-4A5D-1945-9073-36280138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9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91DF-A881-074F-A430-974ED439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8384"/>
            <a:ext cx="12192000" cy="1068404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747B0-FF6B-554C-B012-091814509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366788"/>
            <a:ext cx="10703293" cy="48415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8C9CB-00BE-4F4D-9351-B4D68313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42DF4-80D4-BC4B-8CFB-3F905C64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046F0-66C0-6244-B2B8-7AB2356B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3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6362-0AB2-2545-949F-B6CB0ED6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B8912-36B1-2646-A169-4906430AB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8EB0-5891-414F-963F-147FEB96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6F5A2-F0B3-CF4B-90C8-F03AFF11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C18DE-FD51-FA44-B7FD-1532A0D1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9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B38F-ADDD-0148-8863-2D2EAF74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EF66C-9FA2-1044-93C2-F3E5A0CB0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8D7D4-0884-A641-81C7-EFC893640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174A4-AF72-924D-995E-E54B0F24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93580-6DEF-A249-AE5E-3B2E412B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A1D8-DC26-5D40-9840-2DD0B848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8225-1C36-EA4E-8C06-BDBD968AA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B4D1C-81D6-1F4C-BFDE-9E87C797C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19F30-1392-0C48-85E7-1F804EE58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46144-D770-9B49-8812-93A4222D7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099DA-F936-7F47-8287-1F20B8578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80DED7-4FEA-B64C-B427-89464CF3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75626-D620-9C4A-959D-DFBD5E74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08900-2114-FD46-A251-3802D043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942E7-935C-A047-AB0A-D9EA7576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8788B-9CFD-8E43-98B5-3B67274F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E5D98-2A27-7D49-A5AA-28556E64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C2AC4-D758-C74F-8B9E-E95D568C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3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93618-FC5F-DC40-A41D-C1FDDB32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DF16C-95EA-2C45-A5ED-E7B7C2EF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EE16C-4E2E-F14D-A787-32E218F1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193C-9760-5946-8814-DB3ADCFF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8E37-B840-2149-AB2A-6EC8B8EFB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B0F10-A731-FA43-B54C-E647101B3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A6095-051F-2246-857F-12CB48F9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79312-70CD-7947-800B-D2098C8F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52D35-C48E-9F4F-8296-0E2C86E6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7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5B8F-FE46-B64F-8B84-C26D998A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CB513-867C-C44B-8FBC-B6663136BB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60AD7-F5C0-9C41-8BA0-247280CD9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A2CD0-C235-8D44-8F54-875377DA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47F76-53C3-D54F-9F71-CA95769D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E66C4-EBBD-B446-9246-DB1B9901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4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FF2C56-3D6F-6A4B-BF07-10FAD909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E7634-59B5-DF47-BA1B-44686EA0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59BA4-4063-134D-9A83-EF9ADB88F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1A07C-C3FD-F54E-BCAA-D9FCE49102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03A12-E1C2-4146-A917-79C2CD76C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C5FB3-3FAC-B342-BB33-85920FE95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A5430-0A62-9544-9AF0-1217150EA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amzn.to/2ef1eWp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hyperlink" Target="https://ggplot2.tidyverse.org/reference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CCE9-10E0-4348-8303-C22ECB00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 R Session 3</a:t>
            </a:r>
            <a:br>
              <a:rPr lang="en-US" dirty="0"/>
            </a:br>
            <a:r>
              <a:rPr lang="en-US" dirty="0"/>
              <a:t>April 14,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EDEE3-FC6F-6F4E-8B9E-5FCC0F75F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the session, down load the two file: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Exercise file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Penn Box -&gt; workshop -&gt; session3_regression_visualization -&gt; </a:t>
            </a:r>
            <a:r>
              <a:rPr lang="en-US" dirty="0" err="1"/>
              <a:t>Linear_Reg_and_R_Visualization_Exercise.Rmd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file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Penn Box -&gt; workshop -&gt; session3_regression_visualization -&gt;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Galton_Heights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-&gt; </a:t>
            </a:r>
            <a:r>
              <a:rPr lang="en-US" dirty="0" err="1"/>
              <a:t>Galton_Height.txt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54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5CFD-5B0C-5943-B421-7709D8CC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BD4E-60F0-F945-8FB1-9D6B1DD2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8371" cy="4351338"/>
          </a:xfrm>
        </p:spPr>
        <p:txBody>
          <a:bodyPr/>
          <a:lstStyle/>
          <a:p>
            <a:r>
              <a:rPr lang="en-US" dirty="0"/>
              <a:t>Get to know your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BB82A-A642-C242-917D-0EEADBAD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69" y="2445248"/>
            <a:ext cx="4445783" cy="29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5A91-7EAB-6D4C-8F5C-0FB5BDAA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8AF1-3D0A-8B49-BFD8-B995E2306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guess how much time is devoted to data cleaning in a bioinformatic project?</a:t>
            </a:r>
          </a:p>
          <a:p>
            <a:r>
              <a:rPr lang="en-US" dirty="0"/>
              <a:t>80% in general!</a:t>
            </a:r>
          </a:p>
        </p:txBody>
      </p:sp>
    </p:spTree>
    <p:extLst>
      <p:ext uri="{BB962C8B-B14F-4D97-AF65-F5344CB8AC3E}">
        <p14:creationId xmlns:p14="http://schemas.microsoft.com/office/powerpoint/2010/main" val="147530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E860-691F-2344-8049-71A0D38F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vs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F3975-9804-7F4C-9037-61378075C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are statistical approaches to measure relationships between variables</a:t>
            </a:r>
          </a:p>
        </p:txBody>
      </p:sp>
    </p:spTree>
    <p:extLst>
      <p:ext uri="{BB962C8B-B14F-4D97-AF65-F5344CB8AC3E}">
        <p14:creationId xmlns:p14="http://schemas.microsoft.com/office/powerpoint/2010/main" val="251606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D81C-CB5C-374A-B8CD-AD362EEF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6D6B-53A6-284D-832A-1122AC6E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518"/>
            <a:ext cx="10515600" cy="4351338"/>
          </a:xfrm>
        </p:spPr>
        <p:txBody>
          <a:bodyPr/>
          <a:lstStyle/>
          <a:p>
            <a:r>
              <a:rPr lang="en-US" dirty="0"/>
              <a:t>Definition: the extent to which the two variables fluctuate with each other</a:t>
            </a:r>
          </a:p>
          <a:p>
            <a:r>
              <a:rPr lang="en-US" dirty="0"/>
              <a:t>The most common approach is Pearson’s Correlation Coefficient which ranges from -1 to 1.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B760B0-CB6D-7646-B8BE-509B6815B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5090" y="3967718"/>
            <a:ext cx="9270690" cy="18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63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9A1F-F5D3-894B-9DCA-2DAEA03A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0D7F-9199-0E4D-9C21-2AFD3255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330"/>
            <a:ext cx="10515600" cy="4351338"/>
          </a:xfrm>
        </p:spPr>
        <p:txBody>
          <a:bodyPr/>
          <a:lstStyle/>
          <a:p>
            <a:r>
              <a:rPr lang="en-US" dirty="0"/>
              <a:t>Can you guess what is the correlation between father’s and son’s heights? Use R to test your guess!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A59CF1-15BA-3445-998C-E47EDD00D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4542" y="4830747"/>
            <a:ext cx="9270690" cy="1854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913F5-D261-ED48-8901-AF8827476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33" y="2228750"/>
            <a:ext cx="2601997" cy="26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91989-60E4-D34E-92FD-0992CA2CA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665" y="571454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b="0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076E2-65BF-EC45-BA4E-72ED7BDEA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665" y="1395366"/>
            <a:ext cx="5157787" cy="5227376"/>
          </a:xfrm>
        </p:spPr>
        <p:txBody>
          <a:bodyPr numCol="1">
            <a:normAutofit/>
          </a:bodyPr>
          <a:lstStyle/>
          <a:p>
            <a:r>
              <a:rPr lang="en-US" sz="2400" dirty="0"/>
              <a:t>Existence of linear relationship between father’s and son’s height</a:t>
            </a:r>
          </a:p>
          <a:p>
            <a:r>
              <a:rPr lang="en-US" sz="2400" dirty="0"/>
              <a:t>The direction of the relationship</a:t>
            </a:r>
          </a:p>
          <a:p>
            <a:r>
              <a:rPr lang="en-US" sz="2400" dirty="0"/>
              <a:t>The strength of the relationship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7C6CC-5433-5E40-BF45-7470680A0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077" y="571454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b="0" dirty="0"/>
              <a:t>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5EA9CD-E6B0-AB48-BAC1-B9374B0B6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077" y="1395366"/>
            <a:ext cx="5183188" cy="522737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012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91989-60E4-D34E-92FD-0992CA2CA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665" y="571454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b="0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076E2-65BF-EC45-BA4E-72ED7BDEA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665" y="1395366"/>
            <a:ext cx="5157787" cy="5227376"/>
          </a:xfrm>
        </p:spPr>
        <p:txBody>
          <a:bodyPr numCol="1">
            <a:normAutofit/>
          </a:bodyPr>
          <a:lstStyle/>
          <a:p>
            <a:r>
              <a:rPr lang="en-US" sz="2400" dirty="0"/>
              <a:t>Existence of linear relationship between father’s and son’s height</a:t>
            </a:r>
          </a:p>
          <a:p>
            <a:r>
              <a:rPr lang="en-US" sz="2400" dirty="0"/>
              <a:t>The direction of the relationship</a:t>
            </a:r>
          </a:p>
          <a:p>
            <a:r>
              <a:rPr lang="en-US" sz="2400" dirty="0"/>
              <a:t>The strength of the relationship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7C6CC-5433-5E40-BF45-7470680A0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077" y="571454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b="0" dirty="0"/>
              <a:t>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5EA9CD-E6B0-AB48-BAC1-B9374B0B6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077" y="1395366"/>
            <a:ext cx="5183188" cy="52273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Existence of linear relationship between father’s and son’s height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direction of relationships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strength of the relationship 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6653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91989-60E4-D34E-92FD-0992CA2CA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665" y="571454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b="0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076E2-65BF-EC45-BA4E-72ED7BDEA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665" y="1395366"/>
            <a:ext cx="5157787" cy="5227376"/>
          </a:xfrm>
        </p:spPr>
        <p:txBody>
          <a:bodyPr numCol="1">
            <a:normAutofit/>
          </a:bodyPr>
          <a:lstStyle/>
          <a:p>
            <a:r>
              <a:rPr lang="en-US" sz="2400" dirty="0"/>
              <a:t>Existence of linear relationship between father’s and son’s height</a:t>
            </a:r>
          </a:p>
          <a:p>
            <a:r>
              <a:rPr lang="en-US" sz="2400" dirty="0"/>
              <a:t>The direction of the relationship</a:t>
            </a:r>
          </a:p>
          <a:p>
            <a:r>
              <a:rPr lang="en-US" sz="2400" dirty="0"/>
              <a:t>The strength of the relationship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7C6CC-5433-5E40-BF45-7470680A0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077" y="571454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b="0" dirty="0"/>
              <a:t>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5EA9CD-E6B0-AB48-BAC1-B9374B0B6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077" y="1395366"/>
            <a:ext cx="5183188" cy="52273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Existence of linear relationship between father’s and son’s height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direction of relationships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strength of the relationship </a:t>
            </a:r>
          </a:p>
          <a:p>
            <a:r>
              <a:rPr lang="en-US" sz="2400" dirty="0"/>
              <a:t>Estimate the effect of father’s height on son’s height</a:t>
            </a:r>
          </a:p>
          <a:p>
            <a:r>
              <a:rPr lang="en-US" sz="2400" dirty="0"/>
              <a:t>Predict future data on father-and-son height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3769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91989-60E4-D34E-92FD-0992CA2CA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665" y="571454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b="0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076E2-65BF-EC45-BA4E-72ED7BDEA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665" y="1395366"/>
            <a:ext cx="5157787" cy="5227376"/>
          </a:xfrm>
        </p:spPr>
        <p:txBody>
          <a:bodyPr numCol="1"/>
          <a:lstStyle/>
          <a:p>
            <a:r>
              <a:rPr lang="en-US" sz="2400" dirty="0"/>
              <a:t>Existence of linear relationship between father’s and son’s height</a:t>
            </a:r>
          </a:p>
          <a:p>
            <a:r>
              <a:rPr lang="en-US" sz="2400" dirty="0"/>
              <a:t>The direction of the relationship</a:t>
            </a:r>
          </a:p>
          <a:p>
            <a:r>
              <a:rPr lang="en-US" sz="2400" dirty="0"/>
              <a:t>The strength of the relationship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7C6CC-5433-5E40-BF45-7470680A0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077" y="571454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b="0" dirty="0"/>
              <a:t>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5EA9CD-E6B0-AB48-BAC1-B9374B0B6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077" y="1395366"/>
            <a:ext cx="5183188" cy="52273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Existence of linear relationship between father’s and son’s height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direction of relationships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strength of the relationship </a:t>
            </a:r>
          </a:p>
          <a:p>
            <a:r>
              <a:rPr lang="en-US" sz="2400" dirty="0"/>
              <a:t>Estimate the effect of father’s height on son’s height</a:t>
            </a:r>
          </a:p>
          <a:p>
            <a:r>
              <a:rPr lang="en-US" sz="2400" dirty="0"/>
              <a:t>Predict future data on father-and-son height</a:t>
            </a:r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95291-63D1-9F40-B28F-3CDD854D4D27}"/>
                  </a:ext>
                </a:extLst>
              </p:cNvPr>
              <p:cNvSpPr txBox="1"/>
              <p:nvPr/>
            </p:nvSpPr>
            <p:spPr>
              <a:xfrm>
                <a:off x="828975" y="5531386"/>
                <a:ext cx="103549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Correlation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regression</a:t>
                </a:r>
              </a:p>
              <a:p>
                <a:r>
                  <a:rPr lang="en-US" sz="2400" dirty="0"/>
                  <a:t>Weak correlation doesn’t mean that you can’t model the relationship with linear regression.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95291-63D1-9F40-B28F-3CDD854D4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75" y="5531386"/>
                <a:ext cx="10354954" cy="1200329"/>
              </a:xfrm>
              <a:prstGeom prst="rect">
                <a:avLst/>
              </a:prstGeom>
              <a:blipFill>
                <a:blip r:embed="rId2"/>
                <a:stretch>
                  <a:fillRect l="-857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291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E27D-7F67-A846-9AA1-09BA129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Regression is a type analytic method to make statistical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A562A-F555-524A-9CB8-E95225891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296" y="1825625"/>
            <a:ext cx="516550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Population: the set of all observations of interest, e.g. heights of all father-and-son pairs in the world</a:t>
            </a:r>
          </a:p>
          <a:p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7FFFBB-CC6D-664D-A8AA-97AE40480373}"/>
              </a:ext>
            </a:extLst>
          </p:cNvPr>
          <p:cNvSpPr/>
          <p:nvPr/>
        </p:nvSpPr>
        <p:spPr>
          <a:xfrm>
            <a:off x="1544715" y="1690688"/>
            <a:ext cx="3444536" cy="202728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374955-CCA4-984E-B0F2-114D8104962C}"/>
              </a:ext>
            </a:extLst>
          </p:cNvPr>
          <p:cNvSpPr/>
          <p:nvPr/>
        </p:nvSpPr>
        <p:spPr>
          <a:xfrm>
            <a:off x="1563389" y="2414619"/>
            <a:ext cx="119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223961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AB47-9586-6847-AF74-0B794E9B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Adjustment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F60E9-C8E0-6540-985D-9A6C7217B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E.g.</a:t>
            </a:r>
            <a:r>
              <a:rPr lang="zh-CN" altLang="en-US" sz="2400" dirty="0"/>
              <a:t> </a:t>
            </a:r>
            <a:r>
              <a:rPr lang="en-US" altLang="zh-CN" sz="2400" dirty="0"/>
              <a:t>Suppose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none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genes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differentially</a:t>
            </a:r>
            <a:r>
              <a:rPr lang="zh-CN" altLang="en-US" sz="2400" dirty="0"/>
              <a:t> </a:t>
            </a:r>
            <a:r>
              <a:rPr lang="en-US" altLang="zh-CN" sz="2400" dirty="0"/>
              <a:t>expressed</a:t>
            </a:r>
            <a:r>
              <a:rPr lang="zh-CN" altLang="en-US" sz="2400" dirty="0"/>
              <a:t> </a:t>
            </a:r>
            <a:r>
              <a:rPr lang="en-US" altLang="zh-CN" sz="2400" dirty="0"/>
              <a:t>(DE)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case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controls</a:t>
            </a:r>
          </a:p>
          <a:p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DE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genes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t-test,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p-values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like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following</a:t>
            </a:r>
            <a:r>
              <a:rPr lang="zh-CN" altLang="en-US" sz="2400" dirty="0"/>
              <a:t> </a:t>
            </a:r>
            <a:r>
              <a:rPr lang="en-US" altLang="zh-CN" sz="2400" dirty="0"/>
              <a:t>figure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9991B-1720-944B-9EDE-6C4E71673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60"/>
          <a:stretch/>
        </p:blipFill>
        <p:spPr>
          <a:xfrm>
            <a:off x="2071158" y="3123344"/>
            <a:ext cx="5438384" cy="34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5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E27D-7F67-A846-9AA1-09BA129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Regression is a type analytic method to make statistical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A562A-F555-524A-9CB8-E95225891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296" y="1825625"/>
            <a:ext cx="516550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Population: the set of all observations of interest, e.g. heights of all father-and-son pairs in the world</a:t>
            </a:r>
          </a:p>
          <a:p>
            <a:endParaRPr lang="en-US" sz="2400" dirty="0"/>
          </a:p>
          <a:p>
            <a:r>
              <a:rPr lang="en-US" sz="2400" dirty="0"/>
              <a:t>Sample: the subset of observations collected from the population of interest, e.g. heights of collected father-and-son pairs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7FFFBB-CC6D-664D-A8AA-97AE40480373}"/>
              </a:ext>
            </a:extLst>
          </p:cNvPr>
          <p:cNvSpPr/>
          <p:nvPr/>
        </p:nvSpPr>
        <p:spPr>
          <a:xfrm>
            <a:off x="1544715" y="1690688"/>
            <a:ext cx="3444536" cy="202728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773A71-953A-EA43-AFBB-93807AA1629D}"/>
              </a:ext>
            </a:extLst>
          </p:cNvPr>
          <p:cNvSpPr/>
          <p:nvPr/>
        </p:nvSpPr>
        <p:spPr>
          <a:xfrm>
            <a:off x="2228295" y="4758431"/>
            <a:ext cx="2077375" cy="155346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Samples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A19C73F-A60A-1747-8DBE-E0EFD039B81F}"/>
              </a:ext>
            </a:extLst>
          </p:cNvPr>
          <p:cNvCxnSpPr>
            <a:cxnSpLocks/>
            <a:stCxn id="21" idx="6"/>
            <a:endCxn id="5" idx="6"/>
          </p:cNvCxnSpPr>
          <p:nvPr/>
        </p:nvCxnSpPr>
        <p:spPr>
          <a:xfrm flipH="1">
            <a:off x="4305670" y="2765610"/>
            <a:ext cx="534140" cy="2769556"/>
          </a:xfrm>
          <a:prstGeom prst="curvedConnector3">
            <a:avLst>
              <a:gd name="adj1" fmla="val -4279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1FDA7D-90B7-134D-80FD-6DCAE5DB0665}"/>
              </a:ext>
            </a:extLst>
          </p:cNvPr>
          <p:cNvSpPr txBox="1"/>
          <p:nvPr/>
        </p:nvSpPr>
        <p:spPr>
          <a:xfrm>
            <a:off x="5052124" y="408730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980AFA-5E70-C648-9224-D559C49C6FE1}"/>
              </a:ext>
            </a:extLst>
          </p:cNvPr>
          <p:cNvSpPr/>
          <p:nvPr/>
        </p:nvSpPr>
        <p:spPr>
          <a:xfrm>
            <a:off x="2762435" y="1988875"/>
            <a:ext cx="2077375" cy="155346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374955-CCA4-984E-B0F2-114D8104962C}"/>
              </a:ext>
            </a:extLst>
          </p:cNvPr>
          <p:cNvSpPr/>
          <p:nvPr/>
        </p:nvSpPr>
        <p:spPr>
          <a:xfrm>
            <a:off x="1563389" y="2414619"/>
            <a:ext cx="119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1217046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E27D-7F67-A846-9AA1-09BA129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Regression is a type analytic method to make statistical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A562A-F555-524A-9CB8-E95225891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296" y="1825625"/>
            <a:ext cx="516550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Population: the set of all observations of interest, e.g. heights of all father-and-son pairs in the world</a:t>
            </a:r>
          </a:p>
          <a:p>
            <a:endParaRPr lang="en-US" sz="2400" dirty="0"/>
          </a:p>
          <a:p>
            <a:r>
              <a:rPr lang="en-US" sz="2400" dirty="0"/>
              <a:t>Sample: the subset of observations collected from the population of interest, e.g. heights of collected father-and-son pairs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7FFFBB-CC6D-664D-A8AA-97AE40480373}"/>
              </a:ext>
            </a:extLst>
          </p:cNvPr>
          <p:cNvSpPr/>
          <p:nvPr/>
        </p:nvSpPr>
        <p:spPr>
          <a:xfrm>
            <a:off x="1544715" y="1690688"/>
            <a:ext cx="3444536" cy="202728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773A71-953A-EA43-AFBB-93807AA1629D}"/>
              </a:ext>
            </a:extLst>
          </p:cNvPr>
          <p:cNvSpPr/>
          <p:nvPr/>
        </p:nvSpPr>
        <p:spPr>
          <a:xfrm>
            <a:off x="2228295" y="4758431"/>
            <a:ext cx="2077375" cy="155346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Samples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A19C73F-A60A-1747-8DBE-E0EFD039B81F}"/>
              </a:ext>
            </a:extLst>
          </p:cNvPr>
          <p:cNvCxnSpPr>
            <a:cxnSpLocks/>
            <a:stCxn id="21" idx="6"/>
            <a:endCxn id="5" idx="6"/>
          </p:cNvCxnSpPr>
          <p:nvPr/>
        </p:nvCxnSpPr>
        <p:spPr>
          <a:xfrm flipH="1">
            <a:off x="4305670" y="2765610"/>
            <a:ext cx="534140" cy="2769556"/>
          </a:xfrm>
          <a:prstGeom prst="curvedConnector3">
            <a:avLst>
              <a:gd name="adj1" fmla="val -4279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1F59855-112C-AF44-8B16-9504D613F361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10800000">
            <a:off x="1544715" y="2704330"/>
            <a:ext cx="683580" cy="2830836"/>
          </a:xfrm>
          <a:prstGeom prst="curvedConnector3">
            <a:avLst>
              <a:gd name="adj1" fmla="val 13344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1FDA7D-90B7-134D-80FD-6DCAE5DB0665}"/>
              </a:ext>
            </a:extLst>
          </p:cNvPr>
          <p:cNvSpPr txBox="1"/>
          <p:nvPr/>
        </p:nvSpPr>
        <p:spPr>
          <a:xfrm>
            <a:off x="5052124" y="408730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320D19-FEC4-4249-8FB4-1B720C921E87}"/>
              </a:ext>
            </a:extLst>
          </p:cNvPr>
          <p:cNvSpPr txBox="1"/>
          <p:nvPr/>
        </p:nvSpPr>
        <p:spPr>
          <a:xfrm>
            <a:off x="120844" y="3717972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980AFA-5E70-C648-9224-D559C49C6FE1}"/>
              </a:ext>
            </a:extLst>
          </p:cNvPr>
          <p:cNvSpPr/>
          <p:nvPr/>
        </p:nvSpPr>
        <p:spPr>
          <a:xfrm>
            <a:off x="2762435" y="1988875"/>
            <a:ext cx="2077375" cy="155346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374955-CCA4-984E-B0F2-114D8104962C}"/>
              </a:ext>
            </a:extLst>
          </p:cNvPr>
          <p:cNvSpPr/>
          <p:nvPr/>
        </p:nvSpPr>
        <p:spPr>
          <a:xfrm>
            <a:off x="1563389" y="2414619"/>
            <a:ext cx="119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378039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1BC7-171F-A049-A4AA-460684C8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Simple Linear Regression (SLR)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B4BB-21F5-D943-B631-261EB215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6483D1-08C3-0240-984E-05E0FD7A30E1}"/>
                  </a:ext>
                </a:extLst>
              </p:cNvPr>
              <p:cNvSpPr txBox="1"/>
              <p:nvPr/>
            </p:nvSpPr>
            <p:spPr>
              <a:xfrm>
                <a:off x="4422470" y="1366788"/>
                <a:ext cx="2361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6483D1-08C3-0240-984E-05E0FD7A3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70" y="1366788"/>
                <a:ext cx="2361031" cy="369332"/>
              </a:xfrm>
              <a:prstGeom prst="rect">
                <a:avLst/>
              </a:prstGeom>
              <a:blipFill>
                <a:blip r:embed="rId4"/>
                <a:stretch>
                  <a:fillRect l="-2688" r="-538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4587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1BC7-171F-A049-A4AA-460684C8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Simple Linear Regression (SLR)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B4BB-21F5-D943-B631-261EB215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E9D6431-F594-DE45-9919-6040DEB81155}"/>
                  </a:ext>
                </a:extLst>
              </p:cNvPr>
              <p:cNvSpPr/>
              <p:nvPr/>
            </p:nvSpPr>
            <p:spPr>
              <a:xfrm>
                <a:off x="2747121" y="1736120"/>
                <a:ext cx="63925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𝑆𝑜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𝐹𝑎𝑡h𝑒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E9D6431-F594-DE45-9919-6040DEB81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121" y="1736120"/>
                <a:ext cx="6392584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7244F-DA6E-2B41-9F1D-3FACEDEA90DC}"/>
                  </a:ext>
                </a:extLst>
              </p:cNvPr>
              <p:cNvSpPr txBox="1"/>
              <p:nvPr/>
            </p:nvSpPr>
            <p:spPr>
              <a:xfrm>
                <a:off x="4422470" y="1366788"/>
                <a:ext cx="2361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7244F-DA6E-2B41-9F1D-3FACEDEA9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70" y="1366788"/>
                <a:ext cx="2361031" cy="369332"/>
              </a:xfrm>
              <a:prstGeom prst="rect">
                <a:avLst/>
              </a:prstGeom>
              <a:blipFill>
                <a:blip r:embed="rId4"/>
                <a:stretch>
                  <a:fillRect l="-2688" r="-538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98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1BC7-171F-A049-A4AA-460684C8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Simple Linear Regression (SLR)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ABB4BB-21F5-D943-B631-261EB2156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𝐹𝑎𝑡h𝑒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𝐻𝑒𝑖𝑔h𝑡</m:t>
                    </m:r>
                  </m:oMath>
                </a14:m>
                <a:r>
                  <a:rPr lang="en-US" sz="2400" dirty="0"/>
                  <a:t>: </a:t>
                </a:r>
                <a:r>
                  <a:rPr lang="en-US" sz="2400" b="1" dirty="0"/>
                  <a:t>predictor variable</a:t>
                </a:r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𝑆𝑜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𝐻𝑒𝑖𝑔h𝑡</m:t>
                    </m:r>
                  </m:oMath>
                </a14:m>
                <a:r>
                  <a:rPr lang="en-US" sz="2400" dirty="0"/>
                  <a:t>: </a:t>
                </a:r>
                <a:r>
                  <a:rPr lang="en-US" sz="2400" b="1" dirty="0"/>
                  <a:t>response variable </a:t>
                </a:r>
                <a:r>
                  <a:rPr lang="en-US" sz="2400" dirty="0"/>
                  <a:t>whose value changes on the basis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: </a:t>
                </a:r>
                <a:r>
                  <a:rPr lang="en-US" sz="2400" b="1" dirty="0"/>
                  <a:t>error term </a:t>
                </a:r>
                <a:r>
                  <a:rPr lang="en-US" sz="2400" dirty="0"/>
                  <a:t>or noise, effect of all other factors, known or unknown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coefficient or </a:t>
                </a:r>
                <a:r>
                  <a:rPr lang="en-US" sz="2400" b="1" dirty="0"/>
                  <a:t>intercept</a:t>
                </a:r>
                <a:r>
                  <a:rPr lang="en-US" sz="2400" dirty="0"/>
                  <a:t>, predicted value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=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coefficient or </a:t>
                </a:r>
                <a:r>
                  <a:rPr lang="en-US" sz="2400" b="1" dirty="0"/>
                  <a:t>slope</a:t>
                </a:r>
                <a:r>
                  <a:rPr lang="en-US" sz="2400" dirty="0"/>
                  <a:t>, predicted increase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when there is one-unit increase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ABB4BB-21F5-D943-B631-261EB2156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30" r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2DADA9C-B2BA-CB47-872C-C7C054F995F4}"/>
                  </a:ext>
                </a:extLst>
              </p:cNvPr>
              <p:cNvSpPr/>
              <p:nvPr/>
            </p:nvSpPr>
            <p:spPr>
              <a:xfrm>
                <a:off x="2747121" y="1736120"/>
                <a:ext cx="63925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𝑆𝑜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𝐹𝑎𝑡h𝑒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2DADA9C-B2BA-CB47-872C-C7C054F99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121" y="1736120"/>
                <a:ext cx="6392584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9B20F8-5E14-514C-80E4-6ED2A35EAE9D}"/>
                  </a:ext>
                </a:extLst>
              </p:cNvPr>
              <p:cNvSpPr txBox="1"/>
              <p:nvPr/>
            </p:nvSpPr>
            <p:spPr>
              <a:xfrm>
                <a:off x="4422470" y="1366788"/>
                <a:ext cx="2361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9B20F8-5E14-514C-80E4-6ED2A35EA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70" y="1366788"/>
                <a:ext cx="2361031" cy="369332"/>
              </a:xfrm>
              <a:prstGeom prst="rect">
                <a:avLst/>
              </a:prstGeom>
              <a:blipFill>
                <a:blip r:embed="rId5"/>
                <a:stretch>
                  <a:fillRect l="-2688" r="-538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157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1BC7-171F-A049-A4AA-460684C8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Simple Linear Regression (SLR)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B4BB-21F5-D943-B631-261EB215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E9D6431-F594-DE45-9919-6040DEB81155}"/>
                  </a:ext>
                </a:extLst>
              </p:cNvPr>
              <p:cNvSpPr/>
              <p:nvPr/>
            </p:nvSpPr>
            <p:spPr>
              <a:xfrm>
                <a:off x="2747121" y="1736120"/>
                <a:ext cx="63925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𝑆𝑜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𝐹𝑎𝑡h𝑒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E9D6431-F594-DE45-9919-6040DEB81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121" y="1736120"/>
                <a:ext cx="6392584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7244F-DA6E-2B41-9F1D-3FACEDEA90DC}"/>
                  </a:ext>
                </a:extLst>
              </p:cNvPr>
              <p:cNvSpPr txBox="1"/>
              <p:nvPr/>
            </p:nvSpPr>
            <p:spPr>
              <a:xfrm>
                <a:off x="4422470" y="1366788"/>
                <a:ext cx="2361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7244F-DA6E-2B41-9F1D-3FACEDEA9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70" y="1366788"/>
                <a:ext cx="2361031" cy="369332"/>
              </a:xfrm>
              <a:prstGeom prst="rect">
                <a:avLst/>
              </a:prstGeom>
              <a:blipFill>
                <a:blip r:embed="rId4"/>
                <a:stretch>
                  <a:fillRect l="-2688" r="-538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A9BC3CD-CF4E-8348-9127-0CE56CF46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065" y="3811581"/>
            <a:ext cx="7420787" cy="2396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F69D25-8638-D74C-AED5-BBDB79220A4C}"/>
              </a:ext>
            </a:extLst>
          </p:cNvPr>
          <p:cNvSpPr txBox="1"/>
          <p:nvPr/>
        </p:nvSpPr>
        <p:spPr>
          <a:xfrm>
            <a:off x="2747121" y="2312185"/>
            <a:ext cx="662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Defining</a:t>
            </a:r>
            <a:r>
              <a:rPr lang="zh-CN" altLang="en-US" sz="2400" dirty="0"/>
              <a:t> </a:t>
            </a:r>
            <a:r>
              <a:rPr lang="en-US" altLang="zh-CN" sz="2400" dirty="0"/>
              <a:t>predictors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response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nontrivial</a:t>
            </a:r>
            <a:r>
              <a:rPr lang="zh-CN" altLang="en-US" sz="2400" dirty="0"/>
              <a:t> </a:t>
            </a:r>
            <a:r>
              <a:rPr lang="en-US" altLang="zh-CN" sz="2400" dirty="0"/>
              <a:t>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6480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1BC7-171F-A049-A4AA-460684C8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Simple Linear Regression (SLR)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B4BB-21F5-D943-B631-261EB215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E9D6431-F594-DE45-9919-6040DEB81155}"/>
                  </a:ext>
                </a:extLst>
              </p:cNvPr>
              <p:cNvSpPr/>
              <p:nvPr/>
            </p:nvSpPr>
            <p:spPr>
              <a:xfrm>
                <a:off x="2747121" y="1736120"/>
                <a:ext cx="63925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𝑆𝑜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𝐹𝑎𝑡h𝑒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E9D6431-F594-DE45-9919-6040DEB81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121" y="1736120"/>
                <a:ext cx="6392584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7244F-DA6E-2B41-9F1D-3FACEDEA90DC}"/>
                  </a:ext>
                </a:extLst>
              </p:cNvPr>
              <p:cNvSpPr txBox="1"/>
              <p:nvPr/>
            </p:nvSpPr>
            <p:spPr>
              <a:xfrm>
                <a:off x="4422470" y="1366788"/>
                <a:ext cx="2361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7244F-DA6E-2B41-9F1D-3FACEDEA9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70" y="1366788"/>
                <a:ext cx="2361031" cy="369332"/>
              </a:xfrm>
              <a:prstGeom prst="rect">
                <a:avLst/>
              </a:prstGeom>
              <a:blipFill>
                <a:blip r:embed="rId4"/>
                <a:stretch>
                  <a:fillRect l="-2688" r="-538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A9BC3CD-CF4E-8348-9127-0CE56CF46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065" y="3811581"/>
            <a:ext cx="7420787" cy="2396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0D7BF-8A8C-AB47-9B9B-66023D46A0CB}"/>
              </a:ext>
            </a:extLst>
          </p:cNvPr>
          <p:cNvSpPr txBox="1"/>
          <p:nvPr/>
        </p:nvSpPr>
        <p:spPr>
          <a:xfrm>
            <a:off x="3476928" y="2818044"/>
            <a:ext cx="1552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X: Time</a:t>
            </a:r>
          </a:p>
          <a:p>
            <a:r>
              <a:rPr lang="en-US" dirty="0"/>
              <a:t>Y: Relationship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04BED-5FD1-3B4E-BF8F-F192D9E955B2}"/>
              </a:ext>
            </a:extLst>
          </p:cNvPr>
          <p:cNvSpPr txBox="1"/>
          <p:nvPr/>
        </p:nvSpPr>
        <p:spPr>
          <a:xfrm>
            <a:off x="5395229" y="2818044"/>
            <a:ext cx="1202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X: Time</a:t>
            </a:r>
          </a:p>
          <a:p>
            <a:r>
              <a:rPr lang="en-US" dirty="0"/>
              <a:t>Y: Sadness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4E37EB-12C0-864B-91A4-C78BC93C8DAC}"/>
              </a:ext>
            </a:extLst>
          </p:cNvPr>
          <p:cNvSpPr txBox="1"/>
          <p:nvPr/>
        </p:nvSpPr>
        <p:spPr>
          <a:xfrm>
            <a:off x="2747121" y="2312185"/>
            <a:ext cx="662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Defining</a:t>
            </a:r>
            <a:r>
              <a:rPr lang="zh-CN" altLang="en-US" sz="2400" dirty="0"/>
              <a:t> </a:t>
            </a:r>
            <a:r>
              <a:rPr lang="en-US" altLang="zh-CN" sz="2400" dirty="0"/>
              <a:t>predictors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response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nontrivial</a:t>
            </a:r>
            <a:r>
              <a:rPr lang="zh-CN" altLang="en-US" sz="2400" dirty="0"/>
              <a:t> </a:t>
            </a:r>
            <a:r>
              <a:rPr lang="en-US" altLang="zh-CN" sz="2400" dirty="0"/>
              <a:t>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1238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9B91ED-20A6-3A4C-ADC1-9E3AE804CB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/>
                    </m:acc>
                  </m:oMath>
                </a14:m>
                <a:r>
                  <a:rPr lang="en-US" dirty="0"/>
                  <a:t> Denotes the Estimated/Predicted Values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9B91ED-20A6-3A4C-ADC1-9E3AE804CB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39715-7903-5741-AF61-38208EB18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6970" y="1825625"/>
                <a:ext cx="5146829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the population of interest,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39715-7903-5741-AF61-38208EB18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6970" y="1825625"/>
                <a:ext cx="5146829" cy="4351338"/>
              </a:xfrm>
              <a:blipFill>
                <a:blip r:embed="rId4"/>
                <a:stretch>
                  <a:fillRect l="-1478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013403DB-6703-4744-B717-18556077A3E8}"/>
              </a:ext>
            </a:extLst>
          </p:cNvPr>
          <p:cNvSpPr/>
          <p:nvPr/>
        </p:nvSpPr>
        <p:spPr>
          <a:xfrm>
            <a:off x="1544715" y="1690688"/>
            <a:ext cx="3444536" cy="202728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845FA0-77B2-7F43-94CE-294CCFA780F4}"/>
              </a:ext>
            </a:extLst>
          </p:cNvPr>
          <p:cNvSpPr/>
          <p:nvPr/>
        </p:nvSpPr>
        <p:spPr>
          <a:xfrm>
            <a:off x="2228295" y="4758431"/>
            <a:ext cx="2077375" cy="155346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Samples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912213D-EF9C-9B45-ACF5-4EBB6DC816A7}"/>
              </a:ext>
            </a:extLst>
          </p:cNvPr>
          <p:cNvCxnSpPr>
            <a:cxnSpLocks/>
            <a:stCxn id="11" idx="6"/>
            <a:endCxn id="6" idx="6"/>
          </p:cNvCxnSpPr>
          <p:nvPr/>
        </p:nvCxnSpPr>
        <p:spPr>
          <a:xfrm flipH="1">
            <a:off x="4305670" y="2765610"/>
            <a:ext cx="534140" cy="2769556"/>
          </a:xfrm>
          <a:prstGeom prst="curvedConnector3">
            <a:avLst>
              <a:gd name="adj1" fmla="val -4279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6B6BF8C6-9E17-8340-8249-37506AF616F5}"/>
              </a:ext>
            </a:extLst>
          </p:cNvPr>
          <p:cNvCxnSpPr>
            <a:stCxn id="6" idx="2"/>
            <a:endCxn id="5" idx="2"/>
          </p:cNvCxnSpPr>
          <p:nvPr/>
        </p:nvCxnSpPr>
        <p:spPr>
          <a:xfrm rot="10800000">
            <a:off x="1544715" y="2704330"/>
            <a:ext cx="683580" cy="2830836"/>
          </a:xfrm>
          <a:prstGeom prst="curvedConnector3">
            <a:avLst>
              <a:gd name="adj1" fmla="val 13344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2543A5-C24F-034A-938C-1061038A9BEA}"/>
              </a:ext>
            </a:extLst>
          </p:cNvPr>
          <p:cNvSpPr txBox="1"/>
          <p:nvPr/>
        </p:nvSpPr>
        <p:spPr>
          <a:xfrm>
            <a:off x="5052124" y="408730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0F69F-CCAA-204A-A874-486532FA6C14}"/>
              </a:ext>
            </a:extLst>
          </p:cNvPr>
          <p:cNvSpPr txBox="1"/>
          <p:nvPr/>
        </p:nvSpPr>
        <p:spPr>
          <a:xfrm>
            <a:off x="120844" y="3717972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005C1C-B15F-8749-B50D-6BE01F8F4AE0}"/>
              </a:ext>
            </a:extLst>
          </p:cNvPr>
          <p:cNvSpPr/>
          <p:nvPr/>
        </p:nvSpPr>
        <p:spPr>
          <a:xfrm>
            <a:off x="2762435" y="1988875"/>
            <a:ext cx="2077375" cy="155346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309E9-AF4F-B54A-A854-057A6E8334FC}"/>
              </a:ext>
            </a:extLst>
          </p:cNvPr>
          <p:cNvSpPr/>
          <p:nvPr/>
        </p:nvSpPr>
        <p:spPr>
          <a:xfrm>
            <a:off x="1563389" y="2414619"/>
            <a:ext cx="119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2959018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9B91ED-20A6-3A4C-ADC1-9E3AE804CB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/>
                    </m:acc>
                  </m:oMath>
                </a14:m>
                <a:r>
                  <a:rPr lang="en-US" dirty="0"/>
                  <a:t> Denotes the Estimated/Predicted Values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9B91ED-20A6-3A4C-ADC1-9E3AE804CB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39715-7903-5741-AF61-38208EB18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6970" y="1825625"/>
                <a:ext cx="514682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In the population of interest,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In the samples,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/>
                  <a:t> should be as close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as possible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Find the right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to minimize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39715-7903-5741-AF61-38208EB18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6970" y="1825625"/>
                <a:ext cx="5146829" cy="4351338"/>
              </a:xfrm>
              <a:blipFill>
                <a:blip r:embed="rId4"/>
                <a:stretch>
                  <a:fillRect l="-1478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013403DB-6703-4744-B717-18556077A3E8}"/>
              </a:ext>
            </a:extLst>
          </p:cNvPr>
          <p:cNvSpPr/>
          <p:nvPr/>
        </p:nvSpPr>
        <p:spPr>
          <a:xfrm>
            <a:off x="1544715" y="1690688"/>
            <a:ext cx="3444536" cy="202728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845FA0-77B2-7F43-94CE-294CCFA780F4}"/>
              </a:ext>
            </a:extLst>
          </p:cNvPr>
          <p:cNvSpPr/>
          <p:nvPr/>
        </p:nvSpPr>
        <p:spPr>
          <a:xfrm>
            <a:off x="2228295" y="4758431"/>
            <a:ext cx="2077375" cy="155346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Samples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912213D-EF9C-9B45-ACF5-4EBB6DC816A7}"/>
              </a:ext>
            </a:extLst>
          </p:cNvPr>
          <p:cNvCxnSpPr>
            <a:cxnSpLocks/>
            <a:stCxn id="11" idx="6"/>
            <a:endCxn id="6" idx="6"/>
          </p:cNvCxnSpPr>
          <p:nvPr/>
        </p:nvCxnSpPr>
        <p:spPr>
          <a:xfrm flipH="1">
            <a:off x="4305670" y="2765610"/>
            <a:ext cx="534140" cy="2769556"/>
          </a:xfrm>
          <a:prstGeom prst="curvedConnector3">
            <a:avLst>
              <a:gd name="adj1" fmla="val -4279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6B6BF8C6-9E17-8340-8249-37506AF616F5}"/>
              </a:ext>
            </a:extLst>
          </p:cNvPr>
          <p:cNvCxnSpPr>
            <a:stCxn id="6" idx="2"/>
            <a:endCxn id="5" idx="2"/>
          </p:cNvCxnSpPr>
          <p:nvPr/>
        </p:nvCxnSpPr>
        <p:spPr>
          <a:xfrm rot="10800000">
            <a:off x="1544715" y="2704330"/>
            <a:ext cx="683580" cy="2830836"/>
          </a:xfrm>
          <a:prstGeom prst="curvedConnector3">
            <a:avLst>
              <a:gd name="adj1" fmla="val 13344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2543A5-C24F-034A-938C-1061038A9BEA}"/>
              </a:ext>
            </a:extLst>
          </p:cNvPr>
          <p:cNvSpPr txBox="1"/>
          <p:nvPr/>
        </p:nvSpPr>
        <p:spPr>
          <a:xfrm>
            <a:off x="5052124" y="408730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0F69F-CCAA-204A-A874-486532FA6C14}"/>
              </a:ext>
            </a:extLst>
          </p:cNvPr>
          <p:cNvSpPr txBox="1"/>
          <p:nvPr/>
        </p:nvSpPr>
        <p:spPr>
          <a:xfrm>
            <a:off x="120844" y="3717972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005C1C-B15F-8749-B50D-6BE01F8F4AE0}"/>
              </a:ext>
            </a:extLst>
          </p:cNvPr>
          <p:cNvSpPr/>
          <p:nvPr/>
        </p:nvSpPr>
        <p:spPr>
          <a:xfrm>
            <a:off x="2762435" y="1988875"/>
            <a:ext cx="2077375" cy="155346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309E9-AF4F-B54A-A854-057A6E8334FC}"/>
              </a:ext>
            </a:extLst>
          </p:cNvPr>
          <p:cNvSpPr/>
          <p:nvPr/>
        </p:nvSpPr>
        <p:spPr>
          <a:xfrm>
            <a:off x="1563389" y="2414619"/>
            <a:ext cx="119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3738030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93DC-3B5F-AB45-8889-7910B61A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Intercept and Slope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E93F9-EE4A-FD4D-A1F9-C4DBDB492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366788"/>
            <a:ext cx="6902179" cy="4841507"/>
          </a:xfrm>
        </p:spPr>
        <p:txBody>
          <a:bodyPr>
            <a:normAutofit/>
          </a:bodyPr>
          <a:lstStyle/>
          <a:p>
            <a:r>
              <a:rPr lang="en-US" sz="2400" dirty="0"/>
              <a:t>Goal of a SLR</a:t>
            </a:r>
          </a:p>
          <a:p>
            <a:pPr lvl="1"/>
            <a:r>
              <a:rPr lang="en-US" dirty="0"/>
              <a:t>Minimize the differences between observations and predicted values (</a:t>
            </a:r>
            <a:r>
              <a:rPr lang="en-US" b="1" dirty="0"/>
              <a:t>residual</a:t>
            </a:r>
            <a:r>
              <a:rPr lang="en-US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The most common approach to find the </a:t>
            </a:r>
            <a:r>
              <a:rPr lang="en-US" sz="2400" b="1" dirty="0"/>
              <a:t>minimal overall residuals</a:t>
            </a:r>
            <a:r>
              <a:rPr lang="en-US" sz="2400" dirty="0"/>
              <a:t> is the least squares criterion, which is adopted in a linear regression function, </a:t>
            </a:r>
            <a:r>
              <a:rPr lang="en-US" sz="2400" b="1" i="1" dirty="0" err="1"/>
              <a:t>lm</a:t>
            </a:r>
            <a:r>
              <a:rPr lang="en-US" sz="2400" b="1" i="1" dirty="0"/>
              <a:t>()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400BA-90B5-1F40-8E19-C51714AA6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85"/>
          <a:stretch/>
        </p:blipFill>
        <p:spPr>
          <a:xfrm>
            <a:off x="8026382" y="1895241"/>
            <a:ext cx="353204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0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AB47-9586-6847-AF74-0B794E9B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Adjustment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F60E9-C8E0-6540-985D-9A6C7217B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E.g.</a:t>
            </a:r>
            <a:r>
              <a:rPr lang="zh-CN" altLang="en-US" sz="2400" dirty="0"/>
              <a:t> </a:t>
            </a:r>
            <a:r>
              <a:rPr lang="en-US" altLang="zh-CN" sz="2400" dirty="0"/>
              <a:t>Suppose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none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genes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differentially</a:t>
            </a:r>
            <a:r>
              <a:rPr lang="zh-CN" altLang="en-US" sz="2400" dirty="0"/>
              <a:t> </a:t>
            </a:r>
            <a:r>
              <a:rPr lang="en-US" altLang="zh-CN" sz="2400" dirty="0"/>
              <a:t>expressed</a:t>
            </a:r>
            <a:r>
              <a:rPr lang="zh-CN" altLang="en-US" sz="2400" dirty="0"/>
              <a:t> </a:t>
            </a:r>
            <a:r>
              <a:rPr lang="en-US" altLang="zh-CN" sz="2400" dirty="0"/>
              <a:t>(DE)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case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controls</a:t>
            </a:r>
          </a:p>
          <a:p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DE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genes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t-test,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p-values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like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following</a:t>
            </a:r>
            <a:r>
              <a:rPr lang="zh-CN" altLang="en-US" sz="2400" dirty="0"/>
              <a:t> </a:t>
            </a:r>
            <a:r>
              <a:rPr lang="en-US" altLang="zh-CN" sz="2400" dirty="0"/>
              <a:t>figure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9991B-1720-944B-9EDE-6C4E71673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60"/>
          <a:stretch/>
        </p:blipFill>
        <p:spPr>
          <a:xfrm>
            <a:off x="2071158" y="3123344"/>
            <a:ext cx="5438384" cy="34469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B98D94-4BAC-C841-9D83-B85DD49A6527}"/>
              </a:ext>
            </a:extLst>
          </p:cNvPr>
          <p:cNvSpPr/>
          <p:nvPr/>
        </p:nvSpPr>
        <p:spPr>
          <a:xfrm>
            <a:off x="2071158" y="3051425"/>
            <a:ext cx="856977" cy="3359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2EA2BD-2178-D643-94CA-7F814E001CE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917861" y="3928992"/>
            <a:ext cx="5323202" cy="2834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CBC8D8-E0C6-0541-BBFD-E01F03428D2E}"/>
              </a:ext>
            </a:extLst>
          </p:cNvPr>
          <p:cNvSpPr txBox="1"/>
          <p:nvPr/>
        </p:nvSpPr>
        <p:spPr>
          <a:xfrm>
            <a:off x="8241063" y="3328827"/>
            <a:ext cx="376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p-values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0.05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false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positives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error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44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3359-3D20-DC44-958B-0C0A58714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SLR in R - </a:t>
            </a:r>
            <a:r>
              <a:rPr lang="en-US" dirty="0" err="1"/>
              <a:t>lm</a:t>
            </a:r>
            <a:r>
              <a:rPr lang="en-US" dirty="0"/>
              <a:t>()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39645-89E9-A544-948B-CB88ABEA0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366788"/>
                <a:ext cx="10703293" cy="484150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Modelling stopping distance of cars on the basis of the speed</a:t>
                </a:r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𝐷𝑖𝑠𝑡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𝑆𝑝𝑒𝑒𝑑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39645-89E9-A544-948B-CB88ABEA0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366788"/>
                <a:ext cx="10703293" cy="4841507"/>
              </a:xfrm>
              <a:blipFill>
                <a:blip r:embed="rId2"/>
                <a:stretch>
                  <a:fillRect l="-830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6B0E82-CCB6-344C-831B-59FDDAB9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40" y="2596962"/>
            <a:ext cx="5714880" cy="664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4A7D28-D16A-3A4C-9C59-19F862C29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540" y="3724985"/>
            <a:ext cx="2946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95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3359-3D20-DC44-958B-0C0A58714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SLR in R - </a:t>
            </a:r>
            <a:r>
              <a:rPr lang="en-US" dirty="0" err="1"/>
              <a:t>lm</a:t>
            </a:r>
            <a:r>
              <a:rPr lang="en-US" dirty="0"/>
              <a:t>()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39645-89E9-A544-948B-CB88ABEA0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366788"/>
                <a:ext cx="10703293" cy="484150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Modelling stopping distance of cars on the basis of the speed</a:t>
                </a:r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𝐷𝑖𝑠𝑡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𝑆𝑝𝑒𝑒𝑑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39645-89E9-A544-948B-CB88ABEA0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366788"/>
                <a:ext cx="10703293" cy="4841507"/>
              </a:xfrm>
              <a:blipFill>
                <a:blip r:embed="rId2"/>
                <a:stretch>
                  <a:fillRect l="-830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6B0E82-CCB6-344C-831B-59FDDAB9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40" y="2596962"/>
            <a:ext cx="5714880" cy="664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E5A3D9-B961-4041-BC48-BEB09B663F9B}"/>
                  </a:ext>
                </a:extLst>
              </p:cNvPr>
              <p:cNvSpPr/>
              <p:nvPr/>
            </p:nvSpPr>
            <p:spPr>
              <a:xfrm>
                <a:off x="1378220" y="5735042"/>
                <a:ext cx="562590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E5A3D9-B961-4041-BC48-BEB09B663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20" y="5735042"/>
                <a:ext cx="562590" cy="481670"/>
              </a:xfrm>
              <a:prstGeom prst="rect">
                <a:avLst/>
              </a:prstGeom>
              <a:blipFill>
                <a:blip r:embed="rId4"/>
                <a:stretch>
                  <a:fillRect l="-2222" t="-10256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F9415F-4543-034D-A080-4061BF6F9A07}"/>
                  </a:ext>
                </a:extLst>
              </p:cNvPr>
              <p:cNvSpPr/>
              <p:nvPr/>
            </p:nvSpPr>
            <p:spPr>
              <a:xfrm>
                <a:off x="5989231" y="5744047"/>
                <a:ext cx="555473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F9415F-4543-034D-A080-4061BF6F9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231" y="5744047"/>
                <a:ext cx="555473" cy="481670"/>
              </a:xfrm>
              <a:prstGeom prst="rect">
                <a:avLst/>
              </a:prstGeom>
              <a:blipFill>
                <a:blip r:embed="rId5"/>
                <a:stretch>
                  <a:fillRect l="-2273" t="-769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4CEBF0-0A77-5B4F-A6BF-78657BACE5D6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1940810" y="5521212"/>
            <a:ext cx="237847" cy="454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EA05DE7-2C55-0A4A-A9BB-4C129B8FC9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78"/>
          <a:stretch/>
        </p:blipFill>
        <p:spPr>
          <a:xfrm>
            <a:off x="2216540" y="3717984"/>
            <a:ext cx="6146800" cy="20601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CAF12D-F393-7F47-8A45-A154B7C4AEEF}"/>
              </a:ext>
            </a:extLst>
          </p:cNvPr>
          <p:cNvSpPr/>
          <p:nvPr/>
        </p:nvSpPr>
        <p:spPr>
          <a:xfrm>
            <a:off x="3863811" y="5123337"/>
            <a:ext cx="1496435" cy="791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D6F5F8-45CE-424E-BFA7-9C5DA95E50CD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5360246" y="5518893"/>
            <a:ext cx="628985" cy="465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444CECB-231A-C345-981E-56B476C96727}"/>
              </a:ext>
            </a:extLst>
          </p:cNvPr>
          <p:cNvSpPr/>
          <p:nvPr/>
        </p:nvSpPr>
        <p:spPr>
          <a:xfrm>
            <a:off x="2178657" y="5125656"/>
            <a:ext cx="1496435" cy="791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45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81AD715-C055-9446-9208-91A2BDF1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8"/>
          <a:stretch/>
        </p:blipFill>
        <p:spPr>
          <a:xfrm>
            <a:off x="2216540" y="3717984"/>
            <a:ext cx="6146800" cy="2060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03359-3D20-DC44-958B-0C0A58714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SLR in R - </a:t>
            </a:r>
            <a:r>
              <a:rPr lang="en-US" dirty="0" err="1"/>
              <a:t>lm</a:t>
            </a:r>
            <a:r>
              <a:rPr lang="en-US" dirty="0"/>
              <a:t>()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39645-89E9-A544-948B-CB88ABEA0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366788"/>
                <a:ext cx="10703293" cy="484150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Modelling stopping distance of cars on the basis of the speed</a:t>
                </a:r>
              </a:p>
              <a:p>
                <a:r>
                  <a:rPr lang="en-US" sz="2400" dirty="0"/>
                  <a:t>Example: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𝐷𝑖𝑠𝑡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17.579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3.932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𝑆𝑝𝑒𝑒𝑑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39645-89E9-A544-948B-CB88ABEA0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366788"/>
                <a:ext cx="10703293" cy="4841507"/>
              </a:xfrm>
              <a:blipFill>
                <a:blip r:embed="rId3"/>
                <a:stretch>
                  <a:fillRect l="-830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6B0E82-CCB6-344C-831B-59FDDAB9E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540" y="2596962"/>
            <a:ext cx="5714880" cy="664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4AE08E-0871-9E44-85FE-7EE7C0CDB9F9}"/>
                  </a:ext>
                </a:extLst>
              </p:cNvPr>
              <p:cNvSpPr/>
              <p:nvPr/>
            </p:nvSpPr>
            <p:spPr>
              <a:xfrm>
                <a:off x="1378220" y="5735042"/>
                <a:ext cx="562590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4AE08E-0871-9E44-85FE-7EE7C0CDB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20" y="5735042"/>
                <a:ext cx="562590" cy="481670"/>
              </a:xfrm>
              <a:prstGeom prst="rect">
                <a:avLst/>
              </a:prstGeom>
              <a:blipFill>
                <a:blip r:embed="rId5"/>
                <a:stretch>
                  <a:fillRect l="-2222" t="-10256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A72917A-FCB5-424B-BD8D-BA7A229B57E6}"/>
                  </a:ext>
                </a:extLst>
              </p:cNvPr>
              <p:cNvSpPr/>
              <p:nvPr/>
            </p:nvSpPr>
            <p:spPr>
              <a:xfrm>
                <a:off x="5989231" y="5744047"/>
                <a:ext cx="555473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A72917A-FCB5-424B-BD8D-BA7A229B5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231" y="5744047"/>
                <a:ext cx="555473" cy="481670"/>
              </a:xfrm>
              <a:prstGeom prst="rect">
                <a:avLst/>
              </a:prstGeom>
              <a:blipFill>
                <a:blip r:embed="rId6"/>
                <a:stretch>
                  <a:fillRect l="-2273" t="-769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60B8E6-24A7-8C4E-97D1-68AD7E0D97AC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1940810" y="5521212"/>
            <a:ext cx="237847" cy="454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2493D-82C0-3F48-BCCF-E7FFE98D3D09}"/>
              </a:ext>
            </a:extLst>
          </p:cNvPr>
          <p:cNvSpPr/>
          <p:nvPr/>
        </p:nvSpPr>
        <p:spPr>
          <a:xfrm>
            <a:off x="3863811" y="5123337"/>
            <a:ext cx="1496435" cy="791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5A4EAF-33BB-2147-9A5F-33A2789E34DB}"/>
              </a:ext>
            </a:extLst>
          </p:cNvPr>
          <p:cNvCxnSpPr>
            <a:cxnSpLocks/>
            <a:stCxn id="14" idx="1"/>
            <a:endCxn id="17" idx="3"/>
          </p:cNvCxnSpPr>
          <p:nvPr/>
        </p:nvCxnSpPr>
        <p:spPr>
          <a:xfrm flipH="1" flipV="1">
            <a:off x="5360246" y="5518893"/>
            <a:ext cx="628985" cy="465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394A7EF-F49D-D540-9700-E6EB7E0F0B22}"/>
              </a:ext>
            </a:extLst>
          </p:cNvPr>
          <p:cNvSpPr/>
          <p:nvPr/>
        </p:nvSpPr>
        <p:spPr>
          <a:xfrm>
            <a:off x="2178657" y="5125656"/>
            <a:ext cx="1496435" cy="791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5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A0F4B-C6EB-E948-8C52-BF36A4CC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75"/>
            <a:ext cx="12192000" cy="1068404"/>
          </a:xfrm>
        </p:spPr>
        <p:txBody>
          <a:bodyPr/>
          <a:lstStyle/>
          <a:p>
            <a:r>
              <a:rPr lang="en-US" dirty="0"/>
              <a:t>Interpretation of the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26DBC5C-430B-3740-8922-CACDA5CB8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366788"/>
                <a:ext cx="10703293" cy="484150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Modelling stopping distance of cars on the basis of the speed</a:t>
                </a:r>
              </a:p>
              <a:p>
                <a:r>
                  <a:rPr lang="en-US" sz="2400" dirty="0"/>
                  <a:t>Model: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𝐷𝑖𝑠𝑡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17.579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3.932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𝑆𝑝𝑒𝑒𝑑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Interpretation:</a:t>
                </a:r>
              </a:p>
              <a:p>
                <a:pPr lvl="1"/>
                <a:r>
                  <a:rPr lang="en-US" dirty="0"/>
                  <a:t>For every one unit increase on speed of cars, there will be 3.932 unit more stopping distance </a:t>
                </a:r>
                <a:r>
                  <a:rPr lang="en-US" b="1" dirty="0"/>
                  <a:t>on average</a:t>
                </a:r>
                <a:r>
                  <a:rPr lang="en-US" dirty="0"/>
                  <a:t>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26DBC5C-430B-3740-8922-CACDA5CB8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366788"/>
                <a:ext cx="10703293" cy="4841507"/>
              </a:xfrm>
              <a:blipFill>
                <a:blip r:embed="rId2"/>
                <a:stretch>
                  <a:fillRect l="-830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743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AC57-B652-5E42-BDC8-4E159363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3E44-DD54-F74C-812B-C2F54036A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SLR in R - </a:t>
            </a:r>
            <a:r>
              <a:rPr lang="en-US" sz="2400" dirty="0" err="1"/>
              <a:t>lm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08084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36E8A-C6DB-0D49-93A7-4D20C28C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SLR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957D-C02C-B146-9605-F2E635D5A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Linearity</a:t>
            </a:r>
            <a:r>
              <a:rPr lang="en-US" sz="2400" dirty="0"/>
              <a:t> </a:t>
            </a:r>
          </a:p>
          <a:p>
            <a:r>
              <a:rPr lang="en-US" sz="2400" b="1" dirty="0"/>
              <a:t>Constant variance</a:t>
            </a:r>
            <a:r>
              <a:rPr lang="en-US" sz="2400" dirty="0"/>
              <a:t> of errors</a:t>
            </a:r>
          </a:p>
          <a:p>
            <a:r>
              <a:rPr lang="en-US" sz="2400" b="1" dirty="0"/>
              <a:t>Independence</a:t>
            </a:r>
            <a:r>
              <a:rPr lang="en-US" sz="2400" dirty="0"/>
              <a:t> of errors</a:t>
            </a:r>
          </a:p>
          <a:p>
            <a:endParaRPr lang="en-US" sz="2400" dirty="0"/>
          </a:p>
          <a:p>
            <a:r>
              <a:rPr lang="en-US" sz="2400" dirty="0"/>
              <a:t>Assumptions are the premise of linear regressions to make statistical inference of the population of interest.</a:t>
            </a:r>
          </a:p>
          <a:p>
            <a:pPr lvl="1"/>
            <a:r>
              <a:rPr lang="en-US" dirty="0"/>
              <a:t>If assumptions are not satisfied, the fitted regression models are likely </a:t>
            </a:r>
            <a:r>
              <a:rPr lang="en-US" b="1" dirty="0"/>
              <a:t>not accurate</a:t>
            </a:r>
            <a:r>
              <a:rPr lang="en-US" dirty="0"/>
              <a:t> in predicting future data.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7122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B81E-9A66-3747-9E48-1295016F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Output from Summary()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641BD-0672-0748-ABA3-5B8C09D2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dirty="0"/>
              <a:t>Provides essential statistics about the accuracy of the 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EDE8A6-A72C-5B43-B265-8563020590B4}"/>
              </a:ext>
            </a:extLst>
          </p:cNvPr>
          <p:cNvGrpSpPr/>
          <p:nvPr/>
        </p:nvGrpSpPr>
        <p:grpSpPr>
          <a:xfrm>
            <a:off x="731520" y="2311878"/>
            <a:ext cx="6908800" cy="3729488"/>
            <a:chOff x="731520" y="2311878"/>
            <a:chExt cx="6908800" cy="3729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30C607-5053-D246-BE1B-7CC0A7951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335"/>
            <a:stretch/>
          </p:blipFill>
          <p:spPr>
            <a:xfrm>
              <a:off x="731520" y="2311878"/>
              <a:ext cx="6908800" cy="10770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CDE827-5185-BA4E-B2F1-2B1BED01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" y="3145766"/>
              <a:ext cx="5600700" cy="2895600"/>
            </a:xfrm>
            <a:prstGeom prst="rect">
              <a:avLst/>
            </a:prstGeom>
          </p:spPr>
        </p:pic>
      </p:grpSp>
      <p:sp>
        <p:nvSpPr>
          <p:cNvPr id="4" name="Left Arrow 3">
            <a:extLst>
              <a:ext uri="{FF2B5EF4-FFF2-40B4-BE49-F238E27FC236}">
                <a16:creationId xmlns:a16="http://schemas.microsoft.com/office/drawing/2014/main" id="{91FF40FB-0539-974D-8E48-017183CABD89}"/>
              </a:ext>
            </a:extLst>
          </p:cNvPr>
          <p:cNvSpPr/>
          <p:nvPr/>
        </p:nvSpPr>
        <p:spPr>
          <a:xfrm>
            <a:off x="6142148" y="4721566"/>
            <a:ext cx="380144" cy="1541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8B549-2F1A-464A-A021-530F692C5EC0}"/>
              </a:ext>
            </a:extLst>
          </p:cNvPr>
          <p:cNvSpPr/>
          <p:nvPr/>
        </p:nvSpPr>
        <p:spPr>
          <a:xfrm>
            <a:off x="924674" y="4222837"/>
            <a:ext cx="5158492" cy="1129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73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56B3-015F-1546-A1D1-C330F6C6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of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0F4FB-08A6-134E-B230-5200364C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dirty="0"/>
              <a:t>Significance of slope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Is there a relationship between X and Y?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I.e. Does the slope equal to 0?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5CB74E-C28E-1549-AA0A-8F071194BE9C}"/>
              </a:ext>
            </a:extLst>
          </p:cNvPr>
          <p:cNvGrpSpPr/>
          <p:nvPr/>
        </p:nvGrpSpPr>
        <p:grpSpPr>
          <a:xfrm>
            <a:off x="1030856" y="3260490"/>
            <a:ext cx="8077060" cy="1596181"/>
            <a:chOff x="1030856" y="3260490"/>
            <a:chExt cx="8077060" cy="1596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9D95FA-EBC8-584D-AAFD-54D446AFD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856" y="3260490"/>
              <a:ext cx="8077060" cy="15961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002DF9-4AC8-AD40-9519-1AEC0E5AF812}"/>
                </a:ext>
              </a:extLst>
            </p:cNvPr>
            <p:cNvSpPr/>
            <p:nvPr/>
          </p:nvSpPr>
          <p:spPr>
            <a:xfrm>
              <a:off x="6150634" y="4002657"/>
              <a:ext cx="1777041" cy="2846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8282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B81E-9A66-3747-9E48-1295016F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Output from Summary()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641BD-0672-0748-ABA3-5B8C09D2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dirty="0"/>
              <a:t>Provides essential statistics about the accuracy of the model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837F72-19EF-DD4B-B820-456AC6F5B354}"/>
              </a:ext>
            </a:extLst>
          </p:cNvPr>
          <p:cNvGrpSpPr/>
          <p:nvPr/>
        </p:nvGrpSpPr>
        <p:grpSpPr>
          <a:xfrm>
            <a:off x="1835701" y="2199736"/>
            <a:ext cx="6908800" cy="3712234"/>
            <a:chOff x="731520" y="2329132"/>
            <a:chExt cx="6908800" cy="37122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6A3BF1-C4F0-DC4D-9543-3DEA80080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07"/>
            <a:stretch/>
          </p:blipFill>
          <p:spPr>
            <a:xfrm>
              <a:off x="731520" y="2329132"/>
              <a:ext cx="6908800" cy="10598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D55692-7725-104A-8781-A42988D40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" y="3145766"/>
              <a:ext cx="5600700" cy="2895600"/>
            </a:xfrm>
            <a:prstGeom prst="rect">
              <a:avLst/>
            </a:prstGeom>
          </p:spPr>
        </p:pic>
      </p:grpSp>
      <p:sp>
        <p:nvSpPr>
          <p:cNvPr id="5" name="Left Arrow 4">
            <a:extLst>
              <a:ext uri="{FF2B5EF4-FFF2-40B4-BE49-F238E27FC236}">
                <a16:creationId xmlns:a16="http://schemas.microsoft.com/office/drawing/2014/main" id="{9B023493-B35C-D440-A50A-C1DA7A9824AD}"/>
              </a:ext>
            </a:extLst>
          </p:cNvPr>
          <p:cNvSpPr/>
          <p:nvPr/>
        </p:nvSpPr>
        <p:spPr>
          <a:xfrm rot="10800000">
            <a:off x="1352040" y="5511310"/>
            <a:ext cx="380144" cy="1541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C05404-7BEB-A24A-99D7-8EC3285D43FE}"/>
              </a:ext>
            </a:extLst>
          </p:cNvPr>
          <p:cNvSpPr/>
          <p:nvPr/>
        </p:nvSpPr>
        <p:spPr>
          <a:xfrm>
            <a:off x="1835701" y="5346971"/>
            <a:ext cx="4914420" cy="56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1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F84114-4902-DC4E-8B79-85D780959D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Interpretations of Summary()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F84114-4902-DC4E-8B79-85D780959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DB882-5B60-BB4A-8F7D-C834A27B4A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assesses how well the model fits the data by measuring the proportion of variance observed in </a:t>
                </a:r>
                <a:r>
                  <a:rPr lang="en-US" sz="2400" i="1" dirty="0"/>
                  <a:t>Y</a:t>
                </a:r>
                <a:r>
                  <a:rPr lang="en-US" sz="2400" dirty="0"/>
                  <a:t> that can be explained by </a:t>
                </a:r>
                <a:r>
                  <a:rPr lang="en-US" sz="2400" i="1" dirty="0"/>
                  <a:t>X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It ranges from 0 to 1 with 1 suggesting the model can perfectly predict Y based on any given X.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Call of significance can vary greatly among different fields of research.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DB882-5B60-BB4A-8F7D-C834A27B4A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30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401BBBD-F6B2-384C-AF8D-03459D7DE259}"/>
              </a:ext>
            </a:extLst>
          </p:cNvPr>
          <p:cNvSpPr/>
          <p:nvPr/>
        </p:nvSpPr>
        <p:spPr>
          <a:xfrm>
            <a:off x="875359" y="5463035"/>
            <a:ext cx="3654334" cy="46166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Multiple R-squared:  0.6511</a:t>
            </a:r>
          </a:p>
        </p:txBody>
      </p:sp>
    </p:spTree>
    <p:extLst>
      <p:ext uri="{BB962C8B-B14F-4D97-AF65-F5344CB8AC3E}">
        <p14:creationId xmlns:p14="http://schemas.microsoft.com/office/powerpoint/2010/main" val="422827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AA478-39BB-6B40-8A75-2DD44D5C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Adjustment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A485-A433-284C-AD22-164B2447D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Adjustment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help</a:t>
            </a:r>
            <a:r>
              <a:rPr lang="zh-CN" altLang="en-US" sz="2400" dirty="0"/>
              <a:t> </a:t>
            </a:r>
            <a:r>
              <a:rPr lang="en-US" altLang="zh-CN" sz="2400" dirty="0"/>
              <a:t>reduce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proportion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false</a:t>
            </a:r>
            <a:r>
              <a:rPr lang="zh-CN" altLang="en-US" sz="2400" dirty="0"/>
              <a:t> </a:t>
            </a:r>
            <a:r>
              <a:rPr lang="en-US" altLang="zh-CN" sz="2400" dirty="0"/>
              <a:t>positives.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AC03C-96A1-8A4F-A20D-E2CA86B2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67" y="2045407"/>
            <a:ext cx="6863066" cy="44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42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A642-66AA-2D40-BE12-70A5FEF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305C4-2E39-FA45-AEA3-5E16236F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8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297C-BA79-5E40-8BDA-E5DB5663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based on your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618B68-367A-1A4C-BFFF-0BE98AAF2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Use </a:t>
                </a:r>
                <a:r>
                  <a:rPr lang="en-US" sz="2400" i="1" dirty="0"/>
                  <a:t>predict() </a:t>
                </a:r>
                <a:r>
                  <a:rPr lang="en-US" sz="2400" dirty="0"/>
                  <a:t> in R</a:t>
                </a:r>
              </a:p>
              <a:p>
                <a:r>
                  <a:rPr lang="en-US" sz="2400" dirty="0"/>
                  <a:t>Model: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𝐷𝑖𝑠𝑡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17.579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3.932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𝑆𝑝𝑒𝑒𝑑</m:t>
                    </m:r>
                  </m:oMath>
                </a14:m>
                <a:endParaRPr lang="en-US" sz="2400" dirty="0"/>
              </a:p>
              <a:p>
                <a:r>
                  <a:rPr lang="en-US" altLang="zh-CN" sz="2400" dirty="0"/>
                  <a:t>What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predicted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stopping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distance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when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driving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19?</a:t>
                </a:r>
                <a:r>
                  <a:rPr lang="zh-CN" altLang="en-US" sz="2400" dirty="0"/>
                  <a:t> 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618B68-367A-1A4C-BFFF-0BE98AAF2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0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4BB8074-6F36-0A4E-96FB-B972CAB4A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295650"/>
            <a:ext cx="5295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73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F5C9-F21A-6E45-8640-642DC4A4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&amp; Prediction Interval of Prediction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4637FE-3048-5441-A48C-9E3B1F1B9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06" y="4761079"/>
            <a:ext cx="10703293" cy="2033217"/>
          </a:xfrm>
        </p:spPr>
        <p:txBody>
          <a:bodyPr>
            <a:noAutofit/>
          </a:bodyPr>
          <a:lstStyle/>
          <a:p>
            <a:r>
              <a:rPr lang="en-US" sz="2000" dirty="0"/>
              <a:t>Confidence interval</a:t>
            </a:r>
          </a:p>
          <a:p>
            <a:pPr lvl="1"/>
            <a:r>
              <a:rPr lang="en-US" sz="2000" dirty="0"/>
              <a:t>According to our model, a car with a speed of 19 mph has, </a:t>
            </a:r>
            <a:r>
              <a:rPr lang="en-US" sz="2000" b="1" dirty="0"/>
              <a:t>on average</a:t>
            </a:r>
            <a:r>
              <a:rPr lang="en-US" sz="2000" dirty="0"/>
              <a:t>, a stopping distance ranging between 51.83 and 62.44 ft.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08B47-3507-E542-8280-54A4E3AE3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414"/>
          <a:stretch/>
        </p:blipFill>
        <p:spPr>
          <a:xfrm>
            <a:off x="3659757" y="1202886"/>
            <a:ext cx="5562600" cy="24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86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F5C9-F21A-6E45-8640-642DC4A4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&amp; Prediction Interval of Prediction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4637FE-3048-5441-A48C-9E3B1F1B9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06" y="4761079"/>
            <a:ext cx="10703293" cy="2033217"/>
          </a:xfrm>
        </p:spPr>
        <p:txBody>
          <a:bodyPr>
            <a:noAutofit/>
          </a:bodyPr>
          <a:lstStyle/>
          <a:p>
            <a:r>
              <a:rPr lang="en-US" sz="2000" dirty="0"/>
              <a:t>Confidence interval</a:t>
            </a:r>
          </a:p>
          <a:p>
            <a:pPr lvl="1"/>
            <a:r>
              <a:rPr lang="en-US" sz="2000" dirty="0"/>
              <a:t>According to our model, a car with a speed of 19 mph has, </a:t>
            </a:r>
            <a:r>
              <a:rPr lang="en-US" sz="2000" b="1" dirty="0"/>
              <a:t>on average</a:t>
            </a:r>
            <a:r>
              <a:rPr lang="en-US" sz="2000" dirty="0"/>
              <a:t>, a stopping distance ranging between 51.83 and 62.44 ft.</a:t>
            </a:r>
          </a:p>
          <a:p>
            <a:r>
              <a:rPr lang="en-US" sz="2000" dirty="0"/>
              <a:t>Prediction Interval</a:t>
            </a:r>
          </a:p>
          <a:p>
            <a:pPr lvl="1"/>
            <a:r>
              <a:rPr lang="en-US" sz="2000" dirty="0"/>
              <a:t>According to our model, 95% of the cars with a speed of 19 mph have a stopping distance between 25.76 and 88.51.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08B47-3507-E542-8280-54A4E3AE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57" y="1202886"/>
            <a:ext cx="5562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95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D3FA-51B7-FE4E-B590-DEEF9FAF4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58EBF-3CB6-6049-99B5-DCC361B8A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Prediction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/>
              <a:t>SLR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i="1" dirty="0"/>
              <a:t>predict()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152808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7A8A070E-4619-B94E-8AD1-F3CF6C21FA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450B58D-0F1F-CE4A-90B0-D92CA8CF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074" y="2398623"/>
            <a:ext cx="8894912" cy="3812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9EAF78-8CB5-D844-A56A-4BCD39804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19028">
            <a:off x="187448" y="1241503"/>
            <a:ext cx="6719894" cy="18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18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555D-8315-AC4D-BD0D-B8404389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- Cautions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1636-D373-B444-9D8D-0E47D6452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Do not extrapolate the fitted model onto samples that come from a different population</a:t>
                </a:r>
              </a:p>
              <a:p>
                <a:r>
                  <a:rPr lang="en-US" sz="2400" dirty="0"/>
                  <a:t>Exercise</a:t>
                </a:r>
              </a:p>
              <a:p>
                <a:pPr lvl="1"/>
                <a:r>
                  <a:rPr lang="en-US" dirty="0"/>
                  <a:t>Predict your height with the model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𝐻𝑒𝑖𝑔h𝑡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38.2589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0.4477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𝐹𝑎𝑡h𝑒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𝐻𝑒𝑖𝑔h𝑡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𝐷𝑎𝑢𝑔h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𝐻𝑒𝑖𝑔h𝑡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35.5852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+0.4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116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𝐹𝑎𝑡h𝑒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𝐻𝑒𝑖𝑔h𝑡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the prediction accurate? If not, can you think of why?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1636-D373-B444-9D8D-0E47D6452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30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572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36E8A-C6DB-0D49-93A7-4D20C28C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SLR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957D-C02C-B146-9605-F2E635D5A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Linearity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the relationship between X and Y is linear</a:t>
            </a:r>
          </a:p>
          <a:p>
            <a:pPr lvl="1"/>
            <a:r>
              <a:rPr lang="en-US" dirty="0"/>
              <a:t>the slope of the regression equation does not change as X changes </a:t>
            </a:r>
            <a:endParaRPr lang="en-US" b="1" dirty="0"/>
          </a:p>
          <a:p>
            <a:r>
              <a:rPr lang="en-US" sz="2400" b="1" dirty="0"/>
              <a:t>Constant variance</a:t>
            </a:r>
            <a:r>
              <a:rPr lang="en-US" sz="2400" dirty="0"/>
              <a:t> </a:t>
            </a:r>
          </a:p>
          <a:p>
            <a:pPr lvl="1"/>
            <a:r>
              <a:rPr lang="en-US" dirty="0"/>
              <a:t>Change fitted SLR models if violated</a:t>
            </a:r>
          </a:p>
          <a:p>
            <a:r>
              <a:rPr lang="en-US" sz="2400" b="1" dirty="0"/>
              <a:t>Independence</a:t>
            </a:r>
            <a:r>
              <a:rPr lang="en-US" sz="2400" dirty="0"/>
              <a:t> of errors</a:t>
            </a:r>
          </a:p>
          <a:p>
            <a:pPr lvl="1"/>
            <a:r>
              <a:rPr lang="en-US" dirty="0"/>
              <a:t>The value of one error provides little or no information about the next error</a:t>
            </a:r>
          </a:p>
          <a:p>
            <a:pPr lvl="1"/>
            <a:r>
              <a:rPr lang="en-US" dirty="0"/>
              <a:t>When it happens, one might erroneously claim that the regression model is significant while it is actually not.</a:t>
            </a:r>
          </a:p>
        </p:txBody>
      </p:sp>
    </p:spTree>
    <p:extLst>
      <p:ext uri="{BB962C8B-B14F-4D97-AF65-F5344CB8AC3E}">
        <p14:creationId xmlns:p14="http://schemas.microsoft.com/office/powerpoint/2010/main" val="2789145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3201-4648-1B43-B09F-86D23A3A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331D4-F2B1-AB4E-8E9E-F28CB6919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Assumptions are the premise of linear regressions to make statistical inference of the population of interest.</a:t>
            </a:r>
          </a:p>
          <a:p>
            <a:pPr lvl="1"/>
            <a:r>
              <a:rPr lang="en-US" dirty="0"/>
              <a:t>If assumptions are not satisfied, the fitted regression models are likely </a:t>
            </a:r>
            <a:r>
              <a:rPr lang="en-US" b="1" dirty="0"/>
              <a:t>not accurate</a:t>
            </a:r>
            <a:r>
              <a:rPr lang="en-US" dirty="0"/>
              <a:t> in predicting future data.</a:t>
            </a:r>
          </a:p>
          <a:p>
            <a:pPr lvl="1"/>
            <a:endParaRPr lang="en-US" dirty="0"/>
          </a:p>
          <a:p>
            <a:r>
              <a:rPr lang="en-US" sz="2400" dirty="0"/>
              <a:t>Always make sure that data satisfy the assumptions of the statistical methods you use!</a:t>
            </a:r>
          </a:p>
          <a:p>
            <a:endParaRPr lang="en-US" sz="2400" dirty="0"/>
          </a:p>
          <a:p>
            <a:r>
              <a:rPr lang="en-US" sz="2400" dirty="0"/>
              <a:t>Remediation for assumptions will be introduced later.</a:t>
            </a:r>
          </a:p>
        </p:txBody>
      </p:sp>
    </p:spTree>
    <p:extLst>
      <p:ext uri="{BB962C8B-B14F-4D97-AF65-F5344CB8AC3E}">
        <p14:creationId xmlns:p14="http://schemas.microsoft.com/office/powerpoint/2010/main" val="3868572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938B-6398-2949-9A98-4ED7FC80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for checking violation of SLR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2C7A-25D6-A44B-B16E-3B6482FC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Tool</a:t>
            </a:r>
          </a:p>
          <a:p>
            <a:pPr lvl="1"/>
            <a:r>
              <a:rPr lang="en-US" dirty="0"/>
              <a:t>Residual plot with X as x-axis and residuals as Y-axis</a:t>
            </a:r>
          </a:p>
          <a:p>
            <a:endParaRPr lang="en-US" sz="2400" dirty="0"/>
          </a:p>
          <a:p>
            <a:r>
              <a:rPr lang="en-US" sz="2400" dirty="0"/>
              <a:t>If all assumptions are satisfied, points of residuals should scatter evenly around the zero line in the residual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64364-7F5B-B942-B224-C0104E52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166" y="3787541"/>
            <a:ext cx="4907694" cy="25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712A1-5488-F34A-BEDC-C332D9F6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BF21-0A02-E543-B5D8-80E99906B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14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6999-D69E-6E4E-9718-2C5B6D82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Violation of 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A3BA83-E731-4E4C-A432-848E739729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6901" y="1408210"/>
                <a:ext cx="6447557" cy="484150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Use scatter plot and residual plot to check the violation of linearity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Remediation</a:t>
                </a:r>
              </a:p>
              <a:p>
                <a:pPr lvl="1"/>
                <a:r>
                  <a:rPr lang="en-US" dirty="0"/>
                  <a:t>Non-linear transformation of X, such as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A3BA83-E731-4E4C-A432-848E73972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6901" y="1408210"/>
                <a:ext cx="6447557" cy="4841507"/>
              </a:xfrm>
              <a:blipFill>
                <a:blip r:embed="rId2"/>
                <a:stretch>
                  <a:fillRect l="-1378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22DA1F1-8ED6-1241-9FC5-02E200FC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74" y="1366788"/>
            <a:ext cx="3839527" cy="524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28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FEAE-6DD7-0149-9EBA-280A8D57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Violation of constant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C9E2E-9EF3-114D-8D0B-F17FA441E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481" y="1366788"/>
            <a:ext cx="6020332" cy="4841507"/>
          </a:xfrm>
        </p:spPr>
        <p:txBody>
          <a:bodyPr>
            <a:normAutofit/>
          </a:bodyPr>
          <a:lstStyle/>
          <a:p>
            <a:r>
              <a:rPr lang="en-US" sz="2400" dirty="0"/>
              <a:t>Remediation</a:t>
            </a:r>
          </a:p>
          <a:p>
            <a:pPr lvl="1"/>
            <a:r>
              <a:rPr lang="en-US" dirty="0"/>
              <a:t>Transformation of response</a:t>
            </a:r>
          </a:p>
          <a:p>
            <a:pPr lvl="1"/>
            <a:r>
              <a:rPr lang="en-US" dirty="0"/>
              <a:t>Other regression methods, like weighted least-square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2D9F-5922-FA48-941F-1A5C22363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54" y="1366788"/>
            <a:ext cx="3940003" cy="5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03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A65B-D258-094D-973A-B0324DD0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Violation of Independence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72FF-892B-D344-84E7-54F0ED0A9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737" y="1366788"/>
            <a:ext cx="5486076" cy="4841507"/>
          </a:xfrm>
        </p:spPr>
        <p:txBody>
          <a:bodyPr>
            <a:normAutofit/>
          </a:bodyPr>
          <a:lstStyle/>
          <a:p>
            <a:r>
              <a:rPr lang="en-US" sz="2400" dirty="0"/>
              <a:t>Fit a SLR on the lagged residuals and a significant slope will suggest violation of the assumption of independent errors.</a:t>
            </a:r>
          </a:p>
          <a:p>
            <a:endParaRPr lang="en-US" sz="2400" dirty="0"/>
          </a:p>
          <a:p>
            <a:r>
              <a:rPr lang="en-US" sz="2400" dirty="0"/>
              <a:t>Remediation</a:t>
            </a:r>
          </a:p>
          <a:p>
            <a:pPr lvl="1"/>
            <a:r>
              <a:rPr lang="en-US" dirty="0"/>
              <a:t>Depends on data</a:t>
            </a:r>
          </a:p>
          <a:p>
            <a:pPr lvl="1"/>
            <a:r>
              <a:rPr lang="en-US" dirty="0"/>
              <a:t>Find out the reason, clean data, and redo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C0027-2A88-E544-AADF-99CA6FE9CFD1}"/>
              </a:ext>
            </a:extLst>
          </p:cNvPr>
          <p:cNvSpPr txBox="1"/>
          <p:nvPr/>
        </p:nvSpPr>
        <p:spPr>
          <a:xfrm>
            <a:off x="1263721" y="5756835"/>
            <a:ext cx="2854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Residuals with lag = 1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DFF933A-6F8C-E744-A781-F7CE15BE2B42}"/>
              </a:ext>
            </a:extLst>
          </p:cNvPr>
          <p:cNvSpPr/>
          <p:nvPr/>
        </p:nvSpPr>
        <p:spPr>
          <a:xfrm rot="16200000">
            <a:off x="2557503" y="4824946"/>
            <a:ext cx="267128" cy="144592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8A5125-B126-5642-AE64-BF5F2C25B491}"/>
              </a:ext>
            </a:extLst>
          </p:cNvPr>
          <p:cNvGrpSpPr/>
          <p:nvPr/>
        </p:nvGrpSpPr>
        <p:grpSpPr>
          <a:xfrm>
            <a:off x="892546" y="1948503"/>
            <a:ext cx="3671824" cy="3226617"/>
            <a:chOff x="704455" y="1354905"/>
            <a:chExt cx="3671824" cy="32266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B0A92E-15DD-7E44-973F-9A1E8E4B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0255" y="1354905"/>
              <a:ext cx="1155700" cy="304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2CF28A-21E9-FB4D-AAAD-E37DE5F4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3169" y="1659705"/>
              <a:ext cx="1155700" cy="304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388F88-B296-F04B-B463-B9FDE2A41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455" y="1659705"/>
              <a:ext cx="1841500" cy="2628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05DEF51-7658-D04F-B775-F3E0B814D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9823" y="1952622"/>
              <a:ext cx="1836456" cy="262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2230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C803-D7B7-7B42-A192-4C543ACF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Exercise 1.6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A45C-7C4E-064D-B431-7DA74D09F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55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E05D-860D-564A-BD83-33BB584D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13044"/>
            <a:ext cx="10515600" cy="1130906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8EADB-2310-5D4B-8C09-D3D81C275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3BD85-C805-4D4F-BF25-F429B109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3501204"/>
            <a:ext cx="9398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06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3E17-FA2E-B84D-A8EF-36171C04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Outliers - Outlier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058E2-5C00-B44A-8640-CF4EB6A12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Outliers</a:t>
            </a:r>
          </a:p>
          <a:p>
            <a:pPr lvl="1"/>
            <a:r>
              <a:rPr lang="en-US" dirty="0"/>
              <a:t>Data points that have large residual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50E85-C57C-A74C-947F-7DABE031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12" y="2499787"/>
            <a:ext cx="6617822" cy="43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49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3E17-FA2E-B84D-A8EF-36171C04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Outliers – High Leverage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058E2-5C00-B44A-8640-CF4EB6A1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366788"/>
            <a:ext cx="6100795" cy="4841507"/>
          </a:xfrm>
        </p:spPr>
        <p:txBody>
          <a:bodyPr>
            <a:normAutofit/>
          </a:bodyPr>
          <a:lstStyle/>
          <a:p>
            <a:r>
              <a:rPr lang="en-US" sz="2400" dirty="0"/>
              <a:t>High Leverage Points</a:t>
            </a:r>
          </a:p>
          <a:p>
            <a:pPr lvl="1"/>
            <a:r>
              <a:rPr lang="en-US" dirty="0"/>
              <a:t>Data points that sit away from the center of the rest data points along x axis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0808A-EE62-7544-ACB0-E14FE182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635" y="1366788"/>
            <a:ext cx="4540810" cy="549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50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3E17-FA2E-B84D-A8EF-36171C04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Outliers – Influential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058E2-5C00-B44A-8640-CF4EB6A1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366788"/>
            <a:ext cx="6100795" cy="4841507"/>
          </a:xfrm>
        </p:spPr>
        <p:txBody>
          <a:bodyPr>
            <a:normAutofit/>
          </a:bodyPr>
          <a:lstStyle/>
          <a:p>
            <a:r>
              <a:rPr lang="en-US" sz="2400" dirty="0"/>
              <a:t>Influential points must be outliers with high leverage</a:t>
            </a:r>
          </a:p>
          <a:p>
            <a:r>
              <a:rPr lang="en-US" sz="2400" dirty="0"/>
              <a:t>Influential points will change the slope of the regression models</a:t>
            </a:r>
          </a:p>
          <a:p>
            <a:pPr lvl="1"/>
            <a:r>
              <a:rPr lang="en-US" dirty="0"/>
              <a:t>E.g. Without the influential point, there is no evident relationship between X and Y in the right figure</a:t>
            </a:r>
          </a:p>
          <a:p>
            <a:r>
              <a:rPr lang="en-US" sz="2400" dirty="0"/>
              <a:t>Find influential points through scatter plot or residual plot</a:t>
            </a:r>
          </a:p>
          <a:p>
            <a:r>
              <a:rPr lang="en-US" sz="2400" dirty="0"/>
              <a:t>Identify and remove influential points using your own judgement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18CA7-4457-6B4A-BC42-D5F76134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74" y="1366788"/>
            <a:ext cx="4005286" cy="49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2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25D6-8E7C-454F-BEA0-F651D3DA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Exercise 1.7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28D5B-ACAF-034E-A1D1-3356E5030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68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96ECBA-EEE2-994E-BAF1-40C4EA21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BA93C-E213-304E-93A2-80FCE57CC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0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4FAD-83F6-F94A-AACE-AF143C814A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1BFF1-2D0C-F547-9CB4-ED9E98B4C5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Binglan</a:t>
            </a:r>
            <a:r>
              <a:rPr lang="en-US" dirty="0"/>
              <a:t> 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0DDFE-F518-1649-9957-0652CC2A811D}"/>
              </a:ext>
            </a:extLst>
          </p:cNvPr>
          <p:cNvSpPr txBox="1"/>
          <p:nvPr/>
        </p:nvSpPr>
        <p:spPr>
          <a:xfrm>
            <a:off x="7633699" y="5657671"/>
            <a:ext cx="4389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based on slides from Dr. </a:t>
            </a:r>
            <a:r>
              <a:rPr lang="en-US" dirty="0" err="1"/>
              <a:t>Yibi</a:t>
            </a:r>
            <a:r>
              <a:rPr lang="en-US" dirty="0"/>
              <a:t> Huang</a:t>
            </a:r>
          </a:p>
          <a:p>
            <a:r>
              <a:rPr lang="en-US" dirty="0"/>
              <a:t>Department of Statistics</a:t>
            </a:r>
          </a:p>
          <a:p>
            <a:r>
              <a:rPr lang="en-US" dirty="0"/>
              <a:t>University of Chicago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1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67C0-2C26-C844-A714-F6AAC2BE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i="1" dirty="0"/>
              <a:t>ggplot2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8BF0F-B8CD-7747-A4B0-971A5A83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a system for declaratively creating graphics, based on </a:t>
            </a:r>
            <a:r>
              <a:rPr lang="en-US" dirty="0">
                <a:hlinkClick r:id="rId2"/>
              </a:rPr>
              <a:t>The Grammar of Graphics</a:t>
            </a:r>
            <a:r>
              <a:rPr lang="en-US" dirty="0"/>
              <a:t>. </a:t>
            </a:r>
          </a:p>
          <a:p>
            <a:endParaRPr lang="en-US" dirty="0"/>
          </a:p>
          <a:p>
            <a:r>
              <a:rPr lang="en-US" dirty="0"/>
              <a:t>The grammar of graphics is a grammar used to describe the basic elements in graphs. </a:t>
            </a:r>
          </a:p>
        </p:txBody>
      </p:sp>
    </p:spTree>
    <p:extLst>
      <p:ext uri="{BB962C8B-B14F-4D97-AF65-F5344CB8AC3E}">
        <p14:creationId xmlns:p14="http://schemas.microsoft.com/office/powerpoint/2010/main" val="523412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0D42-0172-E04D-8C9A-722F1277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of the Way You Draw a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8E724-B5FF-E747-932D-F2371F02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26" y="3928800"/>
            <a:ext cx="5134089" cy="292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193E39-8AE7-3C48-8B50-D2A4129948A2}"/>
              </a:ext>
            </a:extLst>
          </p:cNvPr>
          <p:cNvSpPr txBox="1"/>
          <p:nvPr/>
        </p:nvSpPr>
        <p:spPr>
          <a:xfrm>
            <a:off x="811658" y="1571947"/>
            <a:ext cx="3642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What data to draw a figure about?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87097-DE45-3A42-8E42-D6B00C109A08}"/>
              </a:ext>
            </a:extLst>
          </p:cNvPr>
          <p:cNvSpPr txBox="1"/>
          <p:nvPr/>
        </p:nvSpPr>
        <p:spPr>
          <a:xfrm>
            <a:off x="5916202" y="2472541"/>
            <a:ext cx="25899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2. What are X and Y axis?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E1A77-8ABC-BC40-BC34-C96718AA7B90}"/>
              </a:ext>
            </a:extLst>
          </p:cNvPr>
          <p:cNvSpPr txBox="1"/>
          <p:nvPr/>
        </p:nvSpPr>
        <p:spPr>
          <a:xfrm>
            <a:off x="6849438" y="3744134"/>
            <a:ext cx="35905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3. Each single data points or counts?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80890-6C2B-0242-B7BA-71BD62CD983F}"/>
              </a:ext>
            </a:extLst>
          </p:cNvPr>
          <p:cNvSpPr txBox="1"/>
          <p:nvPr/>
        </p:nvSpPr>
        <p:spPr>
          <a:xfrm>
            <a:off x="7423078" y="5219219"/>
            <a:ext cx="24883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4. Transformation of 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33902-C806-F54D-86EC-EFAE25B6A7E9}"/>
              </a:ext>
            </a:extLst>
          </p:cNvPr>
          <p:cNvSpPr txBox="1"/>
          <p:nvPr/>
        </p:nvSpPr>
        <p:spPr>
          <a:xfrm>
            <a:off x="7505611" y="6029165"/>
            <a:ext cx="5709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5. 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C3CEB3-6A85-6C46-8524-526A9CC65277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633118" y="1941279"/>
            <a:ext cx="306953" cy="19875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A6A1D5-A251-384B-9C8E-AA6A9BFE6B1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582274" y="2657207"/>
            <a:ext cx="1333928" cy="1846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F2788A-2BA8-1648-BE9C-B501F87EA15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852809" y="4113466"/>
            <a:ext cx="4791897" cy="1023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79A20F-D544-154F-B9E8-D97D484666B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454580" y="5403885"/>
            <a:ext cx="2968498" cy="6776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62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76DA-F54B-ED48-BAE7-007EE59B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46CD-D2B5-D04C-A2B7-DE48AAEB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2ABC9-EBE3-7348-92BB-B14E90F8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32" y="365125"/>
            <a:ext cx="9463486" cy="61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77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8353-430D-7849-B766-FE390728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Expects Tidy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9E78E-638E-0941-B628-A2A795491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89" y="1880172"/>
            <a:ext cx="11166963" cy="31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971B-F6D2-5F44-A487-20DD7ED2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C983-84C8-154D-A671-B613B4CD1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ggplot2 and data in R</a:t>
            </a:r>
          </a:p>
        </p:txBody>
      </p:sp>
    </p:spTree>
    <p:extLst>
      <p:ext uri="{BB962C8B-B14F-4D97-AF65-F5344CB8AC3E}">
        <p14:creationId xmlns:p14="http://schemas.microsoft.com/office/powerpoint/2010/main" val="903560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2165-AF1E-6542-BCFE-2E13CC9F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Content of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2570C-A48A-5342-95B8-670867A74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13AFF-C975-4C4E-8821-6E358D5D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0" y="1366788"/>
            <a:ext cx="4267529" cy="5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1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9C36-CBE3-2241-B568-B405CE07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the First Step – Draw a Scatter Plot with ggplot2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88679-C2E5-9F48-A39D-511BBE87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637" y="2487488"/>
            <a:ext cx="7073661" cy="437051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EDDF87-A6EB-5848-BFB9-99283F21E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5473"/>
          <a:stretch/>
        </p:blipFill>
        <p:spPr>
          <a:xfrm>
            <a:off x="3530600" y="1794294"/>
            <a:ext cx="5130800" cy="3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42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8FB-B9C9-F94D-AF32-0ABD2E39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the Second Step – What about Histogram?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110C1-D47E-B343-B1DC-6833DA3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21" y="2579770"/>
            <a:ext cx="6924302" cy="4278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C9ED9-53D6-3648-B951-9351A64EA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22"/>
          <a:stretch/>
        </p:blipFill>
        <p:spPr>
          <a:xfrm>
            <a:off x="3924300" y="1837425"/>
            <a:ext cx="4343400" cy="37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37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3BF8-E6D5-9040-A210-AD059CF1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16882-0387-8046-A8CB-49C63466E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plotting using ggplot2 by yourself</a:t>
            </a:r>
          </a:p>
        </p:txBody>
      </p:sp>
    </p:spTree>
    <p:extLst>
      <p:ext uri="{BB962C8B-B14F-4D97-AF65-F5344CB8AC3E}">
        <p14:creationId xmlns:p14="http://schemas.microsoft.com/office/powerpoint/2010/main" val="1962653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13F4-B459-244E-81F3-2000480D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Colors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C123E-A766-FA4D-B0AA-AF7EFB2B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50" y="2435192"/>
            <a:ext cx="6967435" cy="4304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04BF6-9942-1E43-9CBA-35E7DAC86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03"/>
          <a:stretch/>
        </p:blipFill>
        <p:spPr>
          <a:xfrm>
            <a:off x="3117716" y="1690776"/>
            <a:ext cx="5930900" cy="3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1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C97B-2027-704D-B939-80AD9200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Example : Galton’s Father-and-Son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C9E42F-B67B-8540-B4CB-6B4B61F18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044" y="1825625"/>
            <a:ext cx="497075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Heights of parents and their children collected by sir Francis Galton (1822-1911) in the late 19th century in England</a:t>
            </a:r>
          </a:p>
          <a:p>
            <a:r>
              <a:rPr lang="en-US" sz="2400" dirty="0"/>
              <a:t>Focusing on father-and-son pairs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76C99-04C0-BE41-88CD-0A3F967C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79" y="1222626"/>
            <a:ext cx="5480406" cy="54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72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DCE6-665E-F145-9DD7-7E867633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Another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E07C5-D495-8C4E-9FA7-95B65236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048" y="3020395"/>
            <a:ext cx="6113419" cy="377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9C798-A192-6C4B-842C-80BFA430D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49"/>
          <a:stretch/>
        </p:blipFill>
        <p:spPr>
          <a:xfrm>
            <a:off x="2448907" y="1949569"/>
            <a:ext cx="6743700" cy="5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3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1C84-E424-1B46-B82C-E351FE53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‘</a:t>
            </a:r>
            <a:r>
              <a:rPr lang="en-US" dirty="0" err="1"/>
              <a:t>aes</a:t>
            </a:r>
            <a:r>
              <a:rPr lang="en-US" dirty="0"/>
              <a:t>’ to the Top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743ED-EAB2-2445-824C-FB77369CE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779" y="2889849"/>
            <a:ext cx="6422441" cy="3968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901D9-D306-E647-9402-F6F2294580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766"/>
          <a:stretch/>
        </p:blipFill>
        <p:spPr>
          <a:xfrm>
            <a:off x="2666999" y="1897810"/>
            <a:ext cx="6858000" cy="53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DE13-CD5D-5F4A-B92A-668ED9D8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Move ‘</a:t>
            </a:r>
            <a:r>
              <a:rPr lang="en-US" strike="sngStrike" dirty="0" err="1"/>
              <a:t>aes</a:t>
            </a:r>
            <a:r>
              <a:rPr lang="en-US" strike="sngStrike" dirty="0"/>
              <a:t>’ to the Top </a:t>
            </a:r>
            <a:r>
              <a:rPr lang="en-US" dirty="0"/>
              <a:t>or Not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E9E8D-28A7-2549-8C6C-7E1CCA7AC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472" y="2899563"/>
            <a:ext cx="6406718" cy="3958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BA039-7510-904D-AB14-7ACE1E18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031" y="1844661"/>
            <a:ext cx="5943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99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2AE1C-3D3F-A044-9BC3-D41E4866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r>
              <a:rPr lang="zh-CN" altLang="en-US" dirty="0"/>
              <a:t> </a:t>
            </a:r>
            <a:r>
              <a:rPr lang="en-US" altLang="zh-CN" dirty="0"/>
              <a:t>2.2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D960E-BE22-5441-A194-64B5CB1AF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825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8AE9-3E91-8340-862B-C3305210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 of Two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DB92-4EA5-DB4A-AAA0-22526CB85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ggplot2 Reference provides useful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E79D1-15AD-B940-97B1-6CDD6CA4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362" y="1840929"/>
            <a:ext cx="7467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86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095C-A9B9-554B-ACCF-81BDFF2A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 of Two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5E47D-6883-7443-90C2-8FF522FFF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28"/>
          <a:stretch/>
        </p:blipFill>
        <p:spPr>
          <a:xfrm>
            <a:off x="1920555" y="1808251"/>
            <a:ext cx="8120508" cy="575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6F366-0864-2841-9FA4-EBE32135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42" y="2721692"/>
            <a:ext cx="5384371" cy="408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69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5D57-3D5D-124F-A5E3-25AA118B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DE3A2-3DD2-3F47-9F1F-25E458FC0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DC034-C456-4A4A-9DDD-F461EDB4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49" y="1907941"/>
            <a:ext cx="8267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030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6A3-0DC3-F34C-9DA1-4CCDCF7E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6D5F9-FD11-3841-B8C4-D3998EA61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950" y="1243141"/>
            <a:ext cx="10702925" cy="1123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769D2-D1AD-CC45-8F91-51112DD8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458" y="2726581"/>
            <a:ext cx="5565383" cy="41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234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A2EE-86CD-B446-AB27-6C065DB5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2F6B-53A0-4E41-AF3D-6B0584FAB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808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1A4E-59A8-0A49-AFDB-40DD8A8B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Shape of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59111-859E-D545-AF0F-367A255A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990" y="2435192"/>
            <a:ext cx="7158303" cy="442280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8BAC42-625C-8C47-95EC-43CB27322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0A1751-60FD-B342-8DA3-E30EC5D8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65" y="1723190"/>
            <a:ext cx="64897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0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C97B-2027-704D-B939-80AD9200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Example : Galton’s Father-and-Son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4B699-EDEA-594F-B7BA-88E87ABC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044" y="1825625"/>
            <a:ext cx="497075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Heights of parents and their children collected by sir Francis Galton (1822-1911) in the late 19th century in England</a:t>
            </a:r>
          </a:p>
          <a:p>
            <a:r>
              <a:rPr lang="en-US" sz="2400" dirty="0"/>
              <a:t>Focusing on father-and-son pairs</a:t>
            </a:r>
          </a:p>
          <a:p>
            <a:r>
              <a:rPr lang="en-US" sz="2400" dirty="0"/>
              <a:t>What’s the relationship between father’s height and son’s height?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4E336-A926-5E47-A493-A5A789B9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79" y="1222626"/>
            <a:ext cx="5480406" cy="54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530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1A4E-59A8-0A49-AFDB-40DD8A8B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Size of 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D5A34-34AA-884B-BDE1-CA0EFDF9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32" y="2451853"/>
            <a:ext cx="7131336" cy="440614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DEFE0B-1918-884C-9D44-51826366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FDB4D-9893-424E-93AD-EDA40B81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332" y="1802148"/>
            <a:ext cx="6667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05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0524-FB10-9F4F-B3AB-E3FCF796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Axis Labels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48B-BBE4-3047-A91F-C372FB49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19" y="2803472"/>
            <a:ext cx="6087540" cy="376123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7DAE4-3D53-7742-86CE-FD99240E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8EE76-9702-434E-86D6-39584826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219" y="1989870"/>
            <a:ext cx="6896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89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0E3D-B35B-5544-AFAD-674EFE3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1E071-F95B-774E-8665-F1AFF6956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377" y="2566540"/>
            <a:ext cx="6579246" cy="406503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6054E1-60BE-7242-BD99-7E897ECD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290D6-6BB2-9F4E-B01B-AE4A2009E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861" y="1674564"/>
            <a:ext cx="49403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426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E2CC-C382-3242-810D-374CE14C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4C44-182E-7F40-A4C9-00B419B79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67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DC871-01E3-BB44-8C4D-47ACEE41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– Example with Regression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E6EF8-EA76-E54D-BBE5-0C2D1D0D6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73" y="3140379"/>
            <a:ext cx="5626027" cy="347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242A6-D508-3640-8E13-73E7160D2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27" y="3140380"/>
            <a:ext cx="5626026" cy="347608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0F819F-D19F-1E4F-95F9-969BA017FE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F9778-2370-DD44-BCDB-6ABB85758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2184552"/>
            <a:ext cx="5753100" cy="7239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92F328-2596-C346-ACE1-B9C4B85984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27A98F-95E9-DC49-B4CB-C20993746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248052"/>
            <a:ext cx="5448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D937-010A-CF4B-92C0-7DA2A771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Platte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18B38-88BA-5D4D-817E-C87A1721C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944" y="4063042"/>
            <a:ext cx="4342126" cy="2682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D65B8-C874-9B49-8D42-BE93CF1C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1249002"/>
            <a:ext cx="3594579" cy="76749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99F5FD-AA02-DF4C-9382-B7161529A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DE503-D1E6-D04F-BF0F-F76F0CB67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663" y="2759844"/>
            <a:ext cx="6134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152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A4F9-696B-CB44-A658-33839B65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E01EB-1D4F-394B-BEA5-72796A40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619" y="2256229"/>
            <a:ext cx="7168717" cy="442924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95AB6-B2D1-AD4E-BB83-ADBB6837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D7ED9-DBA4-A840-A8A6-C1D6D5FA7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1480602"/>
            <a:ext cx="4838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53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6EC4-CF7C-F34F-B41F-8731B948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Plot in a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4A71E-60DF-0B49-80A9-1AF432B68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832" y="2717321"/>
            <a:ext cx="6829412" cy="421960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C64BF-9A9F-D643-8152-0AE5ABC55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541C98-6371-3F41-894A-8E8C4A3E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66" y="1626744"/>
            <a:ext cx="5359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91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14F7-3E91-1941-B708-8A6B6050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562FB-72ED-834B-8B77-48B016173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ggsave</a:t>
            </a:r>
            <a:r>
              <a:rPr lang="en-US" sz="2400" dirty="0"/>
              <a:t>("</a:t>
            </a:r>
            <a:r>
              <a:rPr lang="en-US" sz="2400" dirty="0" err="1"/>
              <a:t>myggplot.pdf</a:t>
            </a:r>
            <a:r>
              <a:rPr lang="en-US" sz="2400" dirty="0"/>
              <a:t>”)</a:t>
            </a:r>
          </a:p>
          <a:p>
            <a:r>
              <a:rPr lang="en-US" sz="2400" dirty="0" err="1"/>
              <a:t>p+ggsave</a:t>
            </a:r>
            <a:r>
              <a:rPr lang="en-US" sz="2400" dirty="0"/>
              <a:t>("</a:t>
            </a:r>
            <a:r>
              <a:rPr lang="en-US" sz="2400" dirty="0" err="1"/>
              <a:t>myggplot.pdf</a:t>
            </a:r>
            <a:r>
              <a:rPr lang="en-US" sz="2400" dirty="0"/>
              <a:t>”)</a:t>
            </a:r>
          </a:p>
          <a:p>
            <a:r>
              <a:rPr lang="en-US" sz="2400" dirty="0" err="1"/>
              <a:t>ggsave</a:t>
            </a:r>
            <a:r>
              <a:rPr lang="en-US" sz="2400" dirty="0"/>
              <a:t>("</a:t>
            </a:r>
            <a:r>
              <a:rPr lang="en-US" sz="2400" dirty="0" err="1"/>
              <a:t>myggplot.pdf</a:t>
            </a:r>
            <a:r>
              <a:rPr lang="en-US" sz="2400" dirty="0"/>
              <a:t>", width = 888, height = 725)</a:t>
            </a:r>
          </a:p>
          <a:p>
            <a:r>
              <a:rPr lang="en-US" sz="2400" dirty="0" err="1"/>
              <a:t>ggsave</a:t>
            </a:r>
            <a:r>
              <a:rPr lang="en-US" sz="2400" dirty="0"/>
              <a:t>("</a:t>
            </a:r>
            <a:r>
              <a:rPr lang="en-US" sz="2400" dirty="0" err="1"/>
              <a:t>myggplot.png</a:t>
            </a:r>
            <a:r>
              <a:rPr lang="en-US" sz="2400" dirty="0"/>
              <a:t>”)</a:t>
            </a:r>
          </a:p>
          <a:p>
            <a:r>
              <a:rPr lang="en-US" sz="2400" dirty="0" err="1"/>
              <a:t>ggsave</a:t>
            </a:r>
            <a:r>
              <a:rPr lang="en-US" sz="2400" dirty="0"/>
              <a:t>("</a:t>
            </a:r>
            <a:r>
              <a:rPr lang="en-US" sz="2400" dirty="0" err="1"/>
              <a:t>myggplot.tiff</a:t>
            </a:r>
            <a:r>
              <a:rPr lang="en-US" sz="2400" dirty="0"/>
              <a:t>”)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8027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2FB9-19AE-9841-BE5A-2F0F3DB2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Annotation on the Plot?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24F31-FE71-3840-A863-54E989D30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Annotation of regression line?</a:t>
            </a:r>
          </a:p>
          <a:p>
            <a:r>
              <a:rPr lang="en-US" sz="2400" dirty="0"/>
              <a:t>Don’t forget about other convenient tools!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F4810-267B-E24F-AC1A-763BA134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42" y="2712511"/>
            <a:ext cx="3905057" cy="24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0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1D70-1B23-8044-B830-BCF7FED4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7A8E-2712-AD4C-93B8-D96F7C64E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039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2FB9-19AE-9841-BE5A-2F0F3DB2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Annotation on the Plot?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24F31-FE71-3840-A863-54E989D30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Annotation of regression line?</a:t>
            </a:r>
          </a:p>
          <a:p>
            <a:r>
              <a:rPr lang="en-US" sz="2400" dirty="0"/>
              <a:t>Don’t forget about other convenient tools!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F4810-267B-E24F-AC1A-763BA134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42" y="2712511"/>
            <a:ext cx="3905057" cy="2412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C0DAE8-1A5E-814C-93FB-1B673786E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855" y="2435192"/>
            <a:ext cx="3401173" cy="3717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08F49-CE01-AC44-93B1-ACA92428E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601" y="5374256"/>
            <a:ext cx="1321760" cy="1274554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1735BBE-0778-8144-9184-AC6C92E00C5D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3284009" y="4917941"/>
            <a:ext cx="886254" cy="130093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CEA71AF-297E-F045-BD6F-4B4F43C21DC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699361" y="4294185"/>
            <a:ext cx="1945494" cy="171734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561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51E4-9749-F74F-8395-A504BF95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D958-12C1-E144-935C-0F1451B07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Analysis in R</a:t>
            </a:r>
          </a:p>
          <a:p>
            <a:pPr lvl="1"/>
            <a:r>
              <a:rPr lang="en-US" dirty="0"/>
              <a:t>An Introduction to Statistical Learning: With Applications in R</a:t>
            </a:r>
          </a:p>
          <a:p>
            <a:pPr lvl="1"/>
            <a:r>
              <a:rPr lang="en-US" dirty="0"/>
              <a:t>Applied linear statistical models</a:t>
            </a:r>
          </a:p>
          <a:p>
            <a:r>
              <a:rPr lang="en-US" dirty="0"/>
              <a:t>Visualization in R</a:t>
            </a:r>
          </a:p>
          <a:p>
            <a:pPr lvl="1"/>
            <a:r>
              <a:rPr lang="en-US" dirty="0"/>
              <a:t>R cheat sheet</a:t>
            </a:r>
          </a:p>
          <a:p>
            <a:pPr lvl="1"/>
            <a:r>
              <a:rPr lang="en-US" dirty="0"/>
              <a:t>Google ggplot2 reference to to go the following website, </a:t>
            </a:r>
            <a:r>
              <a:rPr lang="en-US" dirty="0">
                <a:hlinkClick r:id="rId2"/>
              </a:rPr>
              <a:t>https://ggplot2.tidyverse.org/reference/index.html</a:t>
            </a:r>
            <a:endParaRPr lang="en-US" dirty="0"/>
          </a:p>
          <a:p>
            <a:pPr lvl="1"/>
            <a:r>
              <a:rPr lang="en-US" dirty="0"/>
              <a:t>Stack Overflow with keywords, “R” or “ggplot2”</a:t>
            </a:r>
          </a:p>
          <a:p>
            <a:pPr lvl="1"/>
            <a:r>
              <a:rPr lang="en-US" dirty="0"/>
              <a:t>R for Data Science available at </a:t>
            </a:r>
            <a:r>
              <a:rPr lang="en-US" dirty="0">
                <a:hlinkClick r:id="rId3"/>
              </a:rPr>
              <a:t>https://r4ds.had.co.nz/</a:t>
            </a:r>
            <a:endParaRPr lang="en-US" dirty="0"/>
          </a:p>
          <a:p>
            <a:pPr lvl="1"/>
            <a:r>
              <a:rPr lang="en-US" dirty="0"/>
              <a:t>The R Graphics Cookbook by Winston Chang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25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9523</TotalTime>
  <Words>2547</Words>
  <Application>Microsoft Macintosh PowerPoint</Application>
  <PresentationFormat>Widescreen</PresentationFormat>
  <Paragraphs>398</Paragraphs>
  <Slides>91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PREP R Session 3 April 14, 2019</vt:lpstr>
      <vt:lpstr>Multiple Testing Adjustment</vt:lpstr>
      <vt:lpstr>Multiple Testing Adjustment</vt:lpstr>
      <vt:lpstr>Multiple Testing Adjustment</vt:lpstr>
      <vt:lpstr>Exercise </vt:lpstr>
      <vt:lpstr>Simple Linear Regression</vt:lpstr>
      <vt:lpstr>Example : Galton’s Father-and-Son Data</vt:lpstr>
      <vt:lpstr>Example : Galton’s Father-and-Son Data</vt:lpstr>
      <vt:lpstr>Exercise 1.0</vt:lpstr>
      <vt:lpstr>Data Cleaning</vt:lpstr>
      <vt:lpstr>Exercise 1.1</vt:lpstr>
      <vt:lpstr>Correlation vs Linear Regression</vt:lpstr>
      <vt:lpstr>Correlation</vt:lpstr>
      <vt:lpstr>Exercise 1.2</vt:lpstr>
      <vt:lpstr>PowerPoint Presentation</vt:lpstr>
      <vt:lpstr>PowerPoint Presentation</vt:lpstr>
      <vt:lpstr>PowerPoint Presentation</vt:lpstr>
      <vt:lpstr>PowerPoint Presentation</vt:lpstr>
      <vt:lpstr>Regression is a type analytic method to make statistical inference</vt:lpstr>
      <vt:lpstr>Regression is a type analytic method to make statistical inference</vt:lpstr>
      <vt:lpstr>Regression is a type analytic method to make statistical inference</vt:lpstr>
      <vt:lpstr>Definition of Simple Linear Regression (SLR) </vt:lpstr>
      <vt:lpstr>Definition of Simple Linear Regression (SLR) </vt:lpstr>
      <vt:lpstr>Definition of Simple Linear Regression (SLR) </vt:lpstr>
      <vt:lpstr>Definition of Simple Linear Regression (SLR) </vt:lpstr>
      <vt:lpstr>Definition of Simple Linear Regression (SLR) </vt:lpstr>
      <vt:lpstr>() ̂ Denotes the Estimated/Predicted Values</vt:lpstr>
      <vt:lpstr>() ̂ Denotes the Estimated/Predicted Values</vt:lpstr>
      <vt:lpstr>Finding the Best Intercept and Slope </vt:lpstr>
      <vt:lpstr>SLR in R - lm() </vt:lpstr>
      <vt:lpstr>SLR in R - lm() </vt:lpstr>
      <vt:lpstr>SLR in R - lm() </vt:lpstr>
      <vt:lpstr>Interpretation of the Output</vt:lpstr>
      <vt:lpstr>Exercise 1.3</vt:lpstr>
      <vt:lpstr>Assumptions of SLR</vt:lpstr>
      <vt:lpstr>Additional Output from Summary()</vt:lpstr>
      <vt:lpstr>Significant of Slope</vt:lpstr>
      <vt:lpstr>Additional Output from Summary()</vt:lpstr>
      <vt:lpstr>Interpretations of Summary() – R^2</vt:lpstr>
      <vt:lpstr>Exercise 1.4</vt:lpstr>
      <vt:lpstr>Predict based on your regression model</vt:lpstr>
      <vt:lpstr>Confidence Interval &amp; Prediction Interval of Prediction</vt:lpstr>
      <vt:lpstr>Confidence Interval &amp; Prediction Interval of Prediction</vt:lpstr>
      <vt:lpstr>Exercise 1.5</vt:lpstr>
      <vt:lpstr>PowerPoint Presentation</vt:lpstr>
      <vt:lpstr>Prediction - Cautions</vt:lpstr>
      <vt:lpstr>Assumptions of SLR</vt:lpstr>
      <vt:lpstr>Importance of Assumptions</vt:lpstr>
      <vt:lpstr>Tool for checking violation of SLR Assumptions</vt:lpstr>
      <vt:lpstr>Violation of Linearity</vt:lpstr>
      <vt:lpstr>Violation of constant errors</vt:lpstr>
      <vt:lpstr>Violation of Independence of Errors</vt:lpstr>
      <vt:lpstr>(Optional) Exercise 1.6</vt:lpstr>
      <vt:lpstr>Outliers</vt:lpstr>
      <vt:lpstr>Types of Outliers - Outlier</vt:lpstr>
      <vt:lpstr>Types of Outliers – High Leverage Points</vt:lpstr>
      <vt:lpstr>Types of Outliers – Influential Points</vt:lpstr>
      <vt:lpstr>(Optional) Exercise 1.7</vt:lpstr>
      <vt:lpstr>R Visualization</vt:lpstr>
      <vt:lpstr>Introduction to ggplot2 Package</vt:lpstr>
      <vt:lpstr>Think of the Way You Draw a Plot</vt:lpstr>
      <vt:lpstr>PowerPoint Presentation</vt:lpstr>
      <vt:lpstr>ggplot2 Expects Tidy Data</vt:lpstr>
      <vt:lpstr>Exercise 2.0</vt:lpstr>
      <vt:lpstr>Check the Content of the Dataset</vt:lpstr>
      <vt:lpstr>Take the First Step – Draw a Scatter Plot with ggplot2</vt:lpstr>
      <vt:lpstr>Take the Second Step – What about Histogram?</vt:lpstr>
      <vt:lpstr>Exercise 2.1</vt:lpstr>
      <vt:lpstr>Add Colors</vt:lpstr>
      <vt:lpstr>Add Another Layer</vt:lpstr>
      <vt:lpstr>Move ‘aes’ to the Top</vt:lpstr>
      <vt:lpstr>Move ‘aes’ to the Top or Not</vt:lpstr>
      <vt:lpstr>Exercise 2.2</vt:lpstr>
      <vt:lpstr>Density Plot of Two Distributions</vt:lpstr>
      <vt:lpstr>Density Plot of Two Distributions</vt:lpstr>
      <vt:lpstr>Bar Plot</vt:lpstr>
      <vt:lpstr>Bar Plot</vt:lpstr>
      <vt:lpstr>Exercise 2.3</vt:lpstr>
      <vt:lpstr>Change Shape of Points</vt:lpstr>
      <vt:lpstr>Change Size of Points</vt:lpstr>
      <vt:lpstr>Change Axis Labels</vt:lpstr>
      <vt:lpstr>Customize Themes</vt:lpstr>
      <vt:lpstr>Exercise 2.4</vt:lpstr>
      <vt:lpstr>Layers – Example with Regression Line</vt:lpstr>
      <vt:lpstr>Color Platte</vt:lpstr>
      <vt:lpstr>Facets</vt:lpstr>
      <vt:lpstr>Save Plot in a Variable</vt:lpstr>
      <vt:lpstr>Save a Plot</vt:lpstr>
      <vt:lpstr>What about Annotation on the Plot?</vt:lpstr>
      <vt:lpstr>What about Annotation on the Plot?</vt:lpstr>
      <vt:lpstr>Helpful Materials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Binglan Li</dc:creator>
  <cp:lastModifiedBy>Binglan Li</cp:lastModifiedBy>
  <cp:revision>115</cp:revision>
  <dcterms:created xsi:type="dcterms:W3CDTF">2019-03-16T20:20:33Z</dcterms:created>
  <dcterms:modified xsi:type="dcterms:W3CDTF">2019-04-03T16:31:49Z</dcterms:modified>
</cp:coreProperties>
</file>